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6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939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100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667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903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11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765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191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109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074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72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smtClean="0"/>
              <a:pPr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13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beritasatu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333C3-C920-4BF3-BB66-7661E68027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/>
              <a:t>PROGRAM PENGEMBANGAN TENAGA PENDIDIK DALAM PENGUATAN PRESTASI DAN MOTIVASI KERJA GURU</a:t>
            </a:r>
            <a:br>
              <a:rPr lang="en-US" sz="3600" dirty="0"/>
            </a:br>
            <a:r>
              <a:rPr lang="en-US" sz="3600" dirty="0"/>
              <a:t>DI MA TUNAS PERTIWI KABUPATEN CIREBON</a:t>
            </a:r>
            <a:endParaRPr lang="en-ID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9FEA89-6F51-4CF8-825D-9939D09DCA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MOHAMAD ROHMAT</a:t>
            </a:r>
          </a:p>
          <a:p>
            <a:r>
              <a:rPr lang="en-US" sz="2400" dirty="0"/>
              <a:t>NIM. 2019.8.1.4.0170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4200022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32351-0ADE-4542-B0CD-87AEA79CC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Central phenomenon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3BAE5-F2D5-4049-8EE9-2211AAC04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ID" dirty="0" err="1"/>
              <a:t>Dalam</a:t>
            </a:r>
            <a:r>
              <a:rPr lang="en-ID" dirty="0"/>
              <a:t> program </a:t>
            </a:r>
            <a:r>
              <a:rPr lang="en-ID" dirty="0" err="1"/>
              <a:t>pembangunan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(SDM), guru dan </a:t>
            </a:r>
            <a:r>
              <a:rPr lang="en-ID" dirty="0" err="1"/>
              <a:t>tenaga</a:t>
            </a:r>
            <a:r>
              <a:rPr lang="en-ID" dirty="0"/>
              <a:t> </a:t>
            </a:r>
            <a:r>
              <a:rPr lang="en-ID" dirty="0" err="1"/>
              <a:t>kependidikan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ujung</a:t>
            </a:r>
            <a:r>
              <a:rPr lang="en-ID" dirty="0"/>
              <a:t> </a:t>
            </a:r>
            <a:r>
              <a:rPr lang="en-ID" dirty="0" err="1"/>
              <a:t>tombak</a:t>
            </a:r>
            <a:r>
              <a:rPr lang="en-ID" dirty="0"/>
              <a:t> paling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kemajuan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bangsa</a:t>
            </a:r>
            <a:r>
              <a:rPr lang="en-ID" dirty="0"/>
              <a:t>, oleh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pemerintah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fokus</a:t>
            </a:r>
            <a:r>
              <a:rPr lang="en-ID" dirty="0"/>
              <a:t> </a:t>
            </a:r>
            <a:r>
              <a:rPr lang="en-ID" dirty="0" err="1"/>
              <a:t>memperbaiki</a:t>
            </a:r>
            <a:r>
              <a:rPr lang="en-ID" dirty="0"/>
              <a:t> </a:t>
            </a:r>
            <a:r>
              <a:rPr lang="en-ID" dirty="0" err="1"/>
              <a:t>kualitas</a:t>
            </a:r>
            <a:r>
              <a:rPr lang="en-ID" dirty="0"/>
              <a:t> dan </a:t>
            </a:r>
            <a:r>
              <a:rPr lang="en-ID" dirty="0" err="1"/>
              <a:t>mutu</a:t>
            </a:r>
            <a:r>
              <a:rPr lang="en-ID" dirty="0"/>
              <a:t> guru Indonesia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memperbaiki</a:t>
            </a:r>
            <a:r>
              <a:rPr lang="en-ID" dirty="0"/>
              <a:t> </a:t>
            </a:r>
            <a:r>
              <a:rPr lang="en-ID" dirty="0" err="1"/>
              <a:t>keseluruhan</a:t>
            </a:r>
            <a:r>
              <a:rPr lang="en-ID" dirty="0"/>
              <a:t> </a:t>
            </a:r>
            <a:r>
              <a:rPr lang="en-ID" dirty="0" err="1"/>
              <a:t>mutu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di Tanah Air.</a:t>
            </a:r>
          </a:p>
          <a:p>
            <a:r>
              <a:rPr lang="en-US" sz="3600" u="sng" baseline="30000" dirty="0">
                <a:hlinkClick r:id="rId2"/>
              </a:rPr>
              <a:t>http://beritasatu.com</a:t>
            </a:r>
            <a:r>
              <a:rPr lang="en-US" sz="3600" u="sng" baseline="30000" dirty="0"/>
              <a:t> </a:t>
            </a:r>
            <a:r>
              <a:rPr lang="en-US" sz="3600" baseline="30000" dirty="0" err="1"/>
              <a:t>Diakses</a:t>
            </a:r>
            <a:r>
              <a:rPr lang="en-US" sz="3600" baseline="30000" dirty="0"/>
              <a:t> 10 </a:t>
            </a:r>
            <a:r>
              <a:rPr lang="en-US" sz="3600" baseline="30000" dirty="0" err="1"/>
              <a:t>Maret</a:t>
            </a:r>
            <a:r>
              <a:rPr lang="en-US" sz="3600" baseline="30000" dirty="0"/>
              <a:t> 2021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kompetensi</a:t>
            </a:r>
            <a:r>
              <a:rPr lang="en-ID" dirty="0"/>
              <a:t> Guru, 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menggelar</a:t>
            </a:r>
            <a:r>
              <a:rPr lang="en-ID" dirty="0"/>
              <a:t> </a:t>
            </a:r>
            <a:r>
              <a:rPr lang="en-ID" dirty="0" err="1"/>
              <a:t>pedagogi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mendukung</a:t>
            </a:r>
            <a:r>
              <a:rPr lang="en-ID"/>
              <a:t> pendidikan</a:t>
            </a:r>
            <a:r>
              <a:rPr lang="en-ID" dirty="0"/>
              <a:t> guru di Indonesia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modul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</a:t>
            </a:r>
            <a:r>
              <a:rPr lang="en-ID" dirty="0" err="1"/>
              <a:t>interaktif</a:t>
            </a:r>
            <a:r>
              <a:rPr lang="en-ID" dirty="0"/>
              <a:t>  www.edukasikompas.com</a:t>
            </a:r>
          </a:p>
          <a:p>
            <a:pPr marL="0" indent="0">
              <a:buNone/>
            </a:pPr>
            <a:endParaRPr lang="en-ID" dirty="0"/>
          </a:p>
          <a:p>
            <a:endParaRPr lang="en-ID" sz="3600" dirty="0"/>
          </a:p>
        </p:txBody>
      </p:sp>
    </p:spTree>
    <p:extLst>
      <p:ext uri="{BB962C8B-B14F-4D97-AF65-F5344CB8AC3E}">
        <p14:creationId xmlns:p14="http://schemas.microsoft.com/office/powerpoint/2010/main" val="325258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FB488-B946-4C96-9DA9-4238D59E0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FOKUS PENELITIAN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51AB2-6C2A-46D4-BE84-365D3A3EB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D" sz="3200" dirty="0" err="1"/>
              <a:t>Fokus</a:t>
            </a:r>
            <a:r>
              <a:rPr lang="en-ID" sz="3200" dirty="0"/>
              <a:t> </a:t>
            </a:r>
            <a:r>
              <a:rPr lang="en-ID" sz="3200" dirty="0" err="1"/>
              <a:t>penelitian</a:t>
            </a:r>
            <a:r>
              <a:rPr lang="en-ID" sz="3200" dirty="0"/>
              <a:t> pada </a:t>
            </a:r>
            <a:r>
              <a:rPr lang="en-ID" sz="3200" dirty="0" err="1"/>
              <a:t>pengembangan</a:t>
            </a:r>
            <a:r>
              <a:rPr lang="en-ID" sz="3200" dirty="0"/>
              <a:t> </a:t>
            </a:r>
            <a:r>
              <a:rPr lang="en-ID" sz="3200" dirty="0" err="1"/>
              <a:t>tenaga</a:t>
            </a:r>
            <a:r>
              <a:rPr lang="en-ID" sz="3200" dirty="0"/>
              <a:t> </a:t>
            </a:r>
            <a:r>
              <a:rPr lang="en-ID" sz="3200" dirty="0" err="1"/>
              <a:t>pendidik</a:t>
            </a:r>
            <a:r>
              <a:rPr lang="en-ID" sz="3200" dirty="0"/>
              <a:t> yang </a:t>
            </a:r>
            <a:r>
              <a:rPr lang="en-ID" sz="3200" dirty="0" err="1"/>
              <a:t>meliputi</a:t>
            </a:r>
            <a:r>
              <a:rPr lang="en-ID" sz="3200" dirty="0"/>
              <a:t> </a:t>
            </a:r>
            <a:r>
              <a:rPr lang="en-ID" sz="3200" dirty="0" err="1"/>
              <a:t>beberapa</a:t>
            </a:r>
            <a:r>
              <a:rPr lang="en-ID" sz="3200" dirty="0"/>
              <a:t> </a:t>
            </a:r>
            <a:r>
              <a:rPr lang="en-ID" sz="3200" dirty="0" err="1"/>
              <a:t>aspek</a:t>
            </a:r>
            <a:r>
              <a:rPr lang="en-ID" sz="3200" dirty="0"/>
              <a:t> </a:t>
            </a:r>
            <a:r>
              <a:rPr lang="en-ID" sz="3200" dirty="0" err="1"/>
              <a:t>yaitu</a:t>
            </a:r>
            <a:r>
              <a:rPr lang="en-ID" sz="3200" dirty="0"/>
              <a:t>:  </a:t>
            </a:r>
          </a:p>
          <a:p>
            <a:r>
              <a:rPr lang="en-ID" sz="3200" dirty="0"/>
              <a:t>1. </a:t>
            </a:r>
            <a:r>
              <a:rPr lang="en-ID" sz="3200" dirty="0" err="1"/>
              <a:t>penilaian</a:t>
            </a:r>
            <a:r>
              <a:rPr lang="en-ID" sz="3200" dirty="0"/>
              <a:t> </a:t>
            </a:r>
            <a:r>
              <a:rPr lang="en-ID" sz="3200" dirty="0" err="1"/>
              <a:t>kinerja</a:t>
            </a:r>
            <a:r>
              <a:rPr lang="en-ID" sz="3200" dirty="0"/>
              <a:t> guru</a:t>
            </a:r>
          </a:p>
          <a:p>
            <a:r>
              <a:rPr lang="en-ID" sz="3200" dirty="0"/>
              <a:t>2. </a:t>
            </a:r>
            <a:r>
              <a:rPr lang="en-ID" sz="3200" dirty="0" err="1"/>
              <a:t>prestasi</a:t>
            </a:r>
            <a:r>
              <a:rPr lang="en-ID" sz="3200" dirty="0"/>
              <a:t> </a:t>
            </a:r>
            <a:r>
              <a:rPr lang="en-ID" sz="3200" dirty="0" err="1"/>
              <a:t>kerja</a:t>
            </a:r>
            <a:endParaRPr lang="en-ID" sz="3200" dirty="0"/>
          </a:p>
          <a:p>
            <a:r>
              <a:rPr lang="en-ID" sz="3200" dirty="0"/>
              <a:t>3. </a:t>
            </a:r>
            <a:r>
              <a:rPr lang="en-ID" sz="3200" dirty="0" err="1"/>
              <a:t>pendidikan</a:t>
            </a:r>
            <a:r>
              <a:rPr lang="en-ID" sz="3200" dirty="0"/>
              <a:t> dan </a:t>
            </a:r>
            <a:r>
              <a:rPr lang="en-ID" sz="3200" dirty="0" err="1"/>
              <a:t>pelatihan</a:t>
            </a:r>
            <a:endParaRPr lang="en-ID" sz="3200" dirty="0"/>
          </a:p>
          <a:p>
            <a:r>
              <a:rPr lang="en-ID" sz="3200" dirty="0"/>
              <a:t>4. </a:t>
            </a:r>
            <a:r>
              <a:rPr lang="en-ID" sz="3200" dirty="0" err="1"/>
              <a:t>promosi</a:t>
            </a:r>
            <a:r>
              <a:rPr lang="en-ID" sz="3200" dirty="0"/>
              <a:t>, </a:t>
            </a:r>
            <a:r>
              <a:rPr lang="en-ID" sz="3200" dirty="0" err="1"/>
              <a:t>mutasi</a:t>
            </a:r>
            <a:r>
              <a:rPr lang="en-ID" sz="3200" dirty="0"/>
              <a:t> dan </a:t>
            </a:r>
            <a:r>
              <a:rPr lang="en-ID" sz="3200" dirty="0" err="1"/>
              <a:t>demosi</a:t>
            </a:r>
            <a:endParaRPr lang="en-ID" sz="3200" dirty="0"/>
          </a:p>
          <a:p>
            <a:r>
              <a:rPr lang="en-ID" sz="3200" dirty="0"/>
              <a:t>5. </a:t>
            </a:r>
            <a:r>
              <a:rPr lang="en-ID" sz="3200" dirty="0" err="1"/>
              <a:t>motivasi</a:t>
            </a:r>
            <a:r>
              <a:rPr lang="en-ID" sz="3200" dirty="0"/>
              <a:t> </a:t>
            </a:r>
            <a:r>
              <a:rPr lang="en-ID" sz="3200" dirty="0" err="1"/>
              <a:t>tenaga</a:t>
            </a:r>
            <a:r>
              <a:rPr lang="en-ID" sz="3200" dirty="0"/>
              <a:t> </a:t>
            </a:r>
            <a:r>
              <a:rPr lang="en-ID" sz="3200" dirty="0" err="1"/>
              <a:t>pendidik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2592543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F9DB6-7F77-499A-B2C8-74F9C69D4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Rumusan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3F7DD-890E-4050-AE1E-78E06277D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D" dirty="0"/>
              <a:t>1.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Penilaian</a:t>
            </a:r>
            <a:r>
              <a:rPr lang="en-ID" dirty="0"/>
              <a:t> </a:t>
            </a:r>
            <a:r>
              <a:rPr lang="en-ID" dirty="0" err="1"/>
              <a:t>Kinerja</a:t>
            </a:r>
            <a:r>
              <a:rPr lang="en-ID" dirty="0"/>
              <a:t> Guru yang </a:t>
            </a:r>
            <a:r>
              <a:rPr lang="en-ID" dirty="0" err="1"/>
              <a:t>dilaksanakan</a:t>
            </a:r>
            <a:r>
              <a:rPr lang="en-ID" dirty="0"/>
              <a:t> di MA Tunas Pertiwi Cirebon? </a:t>
            </a:r>
          </a:p>
          <a:p>
            <a:pPr lvl="0"/>
            <a:r>
              <a:rPr lang="en-ID" dirty="0"/>
              <a:t>2.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Penilaian</a:t>
            </a:r>
            <a:r>
              <a:rPr lang="en-ID" dirty="0"/>
              <a:t> </a:t>
            </a:r>
            <a:r>
              <a:rPr lang="en-ID" dirty="0" err="1"/>
              <a:t>prestasi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 yang </a:t>
            </a:r>
            <a:r>
              <a:rPr lang="en-ID" dirty="0" err="1"/>
              <a:t>dilaksanakan</a:t>
            </a:r>
            <a:r>
              <a:rPr lang="en-ID" dirty="0"/>
              <a:t> di MA Tunas Pertiwi Cirebon? </a:t>
            </a:r>
          </a:p>
          <a:p>
            <a:pPr lvl="0"/>
            <a:r>
              <a:rPr lang="en-ID" dirty="0"/>
              <a:t>3. Pendidikan dan </a:t>
            </a:r>
            <a:r>
              <a:rPr lang="en-ID" dirty="0" err="1"/>
              <a:t>pelatihan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</a:t>
            </a:r>
            <a:r>
              <a:rPr lang="en-ID" dirty="0" err="1"/>
              <a:t>saja</a:t>
            </a:r>
            <a:r>
              <a:rPr lang="en-ID" dirty="0"/>
              <a:t> yang </a:t>
            </a:r>
            <a:r>
              <a:rPr lang="en-ID" dirty="0" err="1"/>
              <a:t>diikuti</a:t>
            </a:r>
            <a:r>
              <a:rPr lang="en-ID" dirty="0"/>
              <a:t> oleh Guru di MA Tunas Pertiwi Cirebon?</a:t>
            </a:r>
          </a:p>
          <a:p>
            <a:pPr lvl="0"/>
            <a:r>
              <a:rPr lang="en-ID" dirty="0"/>
              <a:t>4. </a:t>
            </a:r>
            <a:r>
              <a:rPr lang="en-ID" dirty="0" err="1"/>
              <a:t>Bagaimana</a:t>
            </a:r>
            <a:r>
              <a:rPr lang="en-ID" dirty="0"/>
              <a:t> proses </a:t>
            </a:r>
            <a:r>
              <a:rPr lang="en-ID" dirty="0" err="1"/>
              <a:t>mutasi</a:t>
            </a:r>
            <a:r>
              <a:rPr lang="en-ID" dirty="0"/>
              <a:t>, </a:t>
            </a:r>
            <a:r>
              <a:rPr lang="en-ID" dirty="0" err="1"/>
              <a:t>promosi</a:t>
            </a:r>
            <a:r>
              <a:rPr lang="en-ID" dirty="0"/>
              <a:t> dan </a:t>
            </a:r>
            <a:r>
              <a:rPr lang="en-ID" dirty="0" err="1"/>
              <a:t>demosi</a:t>
            </a:r>
            <a:r>
              <a:rPr lang="en-ID" dirty="0"/>
              <a:t> di MA Tunas Pertiwi Cirebon? </a:t>
            </a:r>
          </a:p>
          <a:p>
            <a:r>
              <a:rPr lang="en-ID" dirty="0"/>
              <a:t>5.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motivasi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 Guru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melaksanakan</a:t>
            </a:r>
            <a:r>
              <a:rPr lang="en-ID" dirty="0"/>
              <a:t> </a:t>
            </a:r>
            <a:r>
              <a:rPr lang="en-ID" dirty="0" err="1"/>
              <a:t>tugas</a:t>
            </a:r>
            <a:r>
              <a:rPr lang="en-ID" dirty="0"/>
              <a:t> di MA Tunas Pertiwi? </a:t>
            </a:r>
          </a:p>
        </p:txBody>
      </p:sp>
    </p:spTree>
    <p:extLst>
      <p:ext uri="{BB962C8B-B14F-4D97-AF65-F5344CB8AC3E}">
        <p14:creationId xmlns:p14="http://schemas.microsoft.com/office/powerpoint/2010/main" val="3812557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C0314-065F-46B3-A76F-EE14B6711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Kajian </a:t>
            </a:r>
            <a:r>
              <a:rPr lang="en-US" dirty="0" err="1"/>
              <a:t>pustaka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AB5C4-ABBD-4769-BB54-45AFC6208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49287"/>
            <a:ext cx="9839490" cy="48835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ID" b="1" dirty="0" err="1"/>
              <a:t>Manajemen</a:t>
            </a:r>
            <a:r>
              <a:rPr lang="en-ID" b="1" dirty="0"/>
              <a:t> </a:t>
            </a:r>
            <a:r>
              <a:rPr lang="en-ID" b="1" dirty="0" err="1"/>
              <a:t>Sumber</a:t>
            </a:r>
            <a:r>
              <a:rPr lang="en-ID" b="1" dirty="0"/>
              <a:t> </a:t>
            </a:r>
            <a:r>
              <a:rPr lang="en-ID" b="1" dirty="0" err="1"/>
              <a:t>Daya</a:t>
            </a:r>
            <a:r>
              <a:rPr lang="en-ID" b="1" dirty="0"/>
              <a:t> </a:t>
            </a:r>
            <a:r>
              <a:rPr lang="en-ID" b="1" dirty="0" err="1"/>
              <a:t>Manusia</a:t>
            </a:r>
            <a:endParaRPr lang="en-ID" dirty="0"/>
          </a:p>
          <a:p>
            <a:r>
              <a:rPr lang="en-ID" sz="1600" dirty="0" err="1"/>
              <a:t>Malayu</a:t>
            </a:r>
            <a:r>
              <a:rPr lang="en-ID" sz="1600" dirty="0"/>
              <a:t> S.P </a:t>
            </a:r>
            <a:r>
              <a:rPr lang="en-ID" sz="1600" dirty="0" err="1"/>
              <a:t>Hasibuan</a:t>
            </a:r>
            <a:r>
              <a:rPr lang="en-ID" sz="1600" dirty="0"/>
              <a:t>, </a:t>
            </a:r>
            <a:r>
              <a:rPr lang="en-ID" sz="1600" i="1" dirty="0" err="1"/>
              <a:t>Manajemen</a:t>
            </a:r>
            <a:r>
              <a:rPr lang="en-ID" sz="1600" i="1" dirty="0"/>
              <a:t> </a:t>
            </a:r>
            <a:r>
              <a:rPr lang="en-ID" sz="1600" i="1" dirty="0" err="1"/>
              <a:t>Sumber</a:t>
            </a:r>
            <a:r>
              <a:rPr lang="en-ID" sz="1600" i="1" dirty="0"/>
              <a:t> </a:t>
            </a:r>
            <a:r>
              <a:rPr lang="en-ID" sz="1600" i="1" dirty="0" err="1"/>
              <a:t>Daya</a:t>
            </a:r>
            <a:r>
              <a:rPr lang="en-ID" sz="1600" i="1" dirty="0"/>
              <a:t> </a:t>
            </a:r>
            <a:r>
              <a:rPr lang="en-ID" sz="1600" i="1" dirty="0" err="1"/>
              <a:t>Manusia</a:t>
            </a:r>
            <a:r>
              <a:rPr lang="en-ID" sz="1600" i="1" dirty="0"/>
              <a:t> </a:t>
            </a:r>
            <a:r>
              <a:rPr lang="en-ID" sz="1600" dirty="0"/>
              <a:t>(Jakarta: </a:t>
            </a:r>
            <a:r>
              <a:rPr lang="en-ID" sz="1600" dirty="0" err="1"/>
              <a:t>Bumi</a:t>
            </a:r>
            <a:r>
              <a:rPr lang="en-ID" sz="1600" dirty="0"/>
              <a:t> Aksara,2013)                                      Faustino Cardoso Gomes, </a:t>
            </a:r>
            <a:r>
              <a:rPr lang="en-ID" sz="1600" i="1" dirty="0" err="1"/>
              <a:t>Manajemen</a:t>
            </a:r>
            <a:r>
              <a:rPr lang="en-ID" sz="1600" i="1" dirty="0"/>
              <a:t> </a:t>
            </a:r>
            <a:r>
              <a:rPr lang="en-ID" sz="1600" i="1" dirty="0" err="1"/>
              <a:t>Sumber</a:t>
            </a:r>
            <a:r>
              <a:rPr lang="en-ID" sz="1600" i="1" dirty="0"/>
              <a:t> </a:t>
            </a:r>
            <a:r>
              <a:rPr lang="en-ID" sz="1600" i="1" dirty="0" err="1"/>
              <a:t>Daya</a:t>
            </a:r>
            <a:r>
              <a:rPr lang="en-ID" sz="1600" i="1" dirty="0"/>
              <a:t> </a:t>
            </a:r>
            <a:r>
              <a:rPr lang="en-ID" sz="1600" i="1" dirty="0" err="1"/>
              <a:t>Manusia</a:t>
            </a:r>
            <a:r>
              <a:rPr lang="en-ID" sz="1600" i="1" dirty="0"/>
              <a:t>, </a:t>
            </a:r>
            <a:r>
              <a:rPr lang="en-ID" sz="1600" dirty="0"/>
              <a:t>(Yogyakarta: </a:t>
            </a:r>
            <a:r>
              <a:rPr lang="en-ID" sz="1600" dirty="0" err="1"/>
              <a:t>Penerbit</a:t>
            </a:r>
            <a:r>
              <a:rPr lang="en-ID" sz="1600" dirty="0"/>
              <a:t> Andi, 2003)                        </a:t>
            </a:r>
            <a:r>
              <a:rPr lang="en-ID" sz="1600" dirty="0" err="1"/>
              <a:t>Veithzal</a:t>
            </a:r>
            <a:r>
              <a:rPr lang="en-ID" sz="1600" dirty="0"/>
              <a:t> </a:t>
            </a:r>
            <a:r>
              <a:rPr lang="en-ID" sz="1600" dirty="0" err="1"/>
              <a:t>Rivai</a:t>
            </a:r>
            <a:r>
              <a:rPr lang="en-ID" sz="1600" dirty="0"/>
              <a:t>, </a:t>
            </a:r>
            <a:r>
              <a:rPr lang="en-ID" sz="1600" i="1" dirty="0" err="1"/>
              <a:t>Manajemen</a:t>
            </a:r>
            <a:r>
              <a:rPr lang="en-ID" sz="1600" i="1" dirty="0"/>
              <a:t> </a:t>
            </a:r>
            <a:r>
              <a:rPr lang="en-ID" sz="1600" i="1" dirty="0" err="1"/>
              <a:t>Sumber</a:t>
            </a:r>
            <a:r>
              <a:rPr lang="en-ID" sz="1600" i="1" dirty="0"/>
              <a:t> </a:t>
            </a:r>
            <a:r>
              <a:rPr lang="en-ID" sz="1600" i="1" dirty="0" err="1"/>
              <a:t>Daya</a:t>
            </a:r>
            <a:r>
              <a:rPr lang="en-ID" sz="1600" i="1" dirty="0"/>
              <a:t> </a:t>
            </a:r>
            <a:r>
              <a:rPr lang="en-ID" sz="1600" i="1" dirty="0" err="1"/>
              <a:t>Manusia</a:t>
            </a:r>
            <a:r>
              <a:rPr lang="en-ID" sz="1600" i="1" dirty="0"/>
              <a:t> </a:t>
            </a:r>
            <a:r>
              <a:rPr lang="en-ID" sz="1600" i="1" dirty="0" err="1"/>
              <a:t>Untuk</a:t>
            </a:r>
            <a:r>
              <a:rPr lang="en-ID" sz="1600" i="1" dirty="0"/>
              <a:t> Perusahaan </a:t>
            </a:r>
            <a:r>
              <a:rPr lang="en-ID" sz="1600" i="1" dirty="0" err="1"/>
              <a:t>dari</a:t>
            </a:r>
            <a:r>
              <a:rPr lang="en-ID" sz="1600" i="1" dirty="0"/>
              <a:t> </a:t>
            </a:r>
            <a:r>
              <a:rPr lang="en-ID" sz="1600" i="1" dirty="0" err="1"/>
              <a:t>Teori</a:t>
            </a:r>
            <a:r>
              <a:rPr lang="en-ID" sz="1600" i="1" dirty="0"/>
              <a:t> </a:t>
            </a:r>
            <a:r>
              <a:rPr lang="en-ID" sz="1600" i="1" dirty="0" err="1"/>
              <a:t>ke</a:t>
            </a:r>
            <a:r>
              <a:rPr lang="en-ID" sz="1600" i="1" dirty="0"/>
              <a:t> </a:t>
            </a:r>
            <a:r>
              <a:rPr lang="en-ID" sz="1600" i="1" dirty="0" err="1"/>
              <a:t>Praktik</a:t>
            </a:r>
            <a:r>
              <a:rPr lang="en-ID" sz="1600" i="1" dirty="0"/>
              <a:t>,</a:t>
            </a:r>
            <a:r>
              <a:rPr lang="en-ID" sz="1600" dirty="0"/>
              <a:t> (Jakarta: PT Raja </a:t>
            </a:r>
            <a:r>
              <a:rPr lang="en-ID" sz="1600" dirty="0" err="1"/>
              <a:t>Grafindo</a:t>
            </a:r>
            <a:r>
              <a:rPr lang="en-ID" sz="1600" dirty="0"/>
              <a:t> </a:t>
            </a:r>
            <a:r>
              <a:rPr lang="en-ID" sz="1600" dirty="0" err="1"/>
              <a:t>Persada</a:t>
            </a:r>
            <a:r>
              <a:rPr lang="en-ID" sz="1600" dirty="0"/>
              <a:t>, 2005)                                                                                                                                                                  </a:t>
            </a:r>
            <a:r>
              <a:rPr lang="en-US" sz="1600" dirty="0" err="1"/>
              <a:t>Sulaiman</a:t>
            </a:r>
            <a:r>
              <a:rPr lang="en-US" sz="1600" dirty="0"/>
              <a:t>, </a:t>
            </a:r>
            <a:r>
              <a:rPr lang="en-US" sz="1600" i="1" dirty="0" err="1"/>
              <a:t>pengembangan</a:t>
            </a:r>
            <a:r>
              <a:rPr lang="en-US" sz="1600" i="1" dirty="0"/>
              <a:t> </a:t>
            </a:r>
            <a:r>
              <a:rPr lang="en-US" sz="1600" i="1" dirty="0" err="1"/>
              <a:t>manajemen</a:t>
            </a:r>
            <a:r>
              <a:rPr lang="en-US" sz="1600" i="1" dirty="0"/>
              <a:t> </a:t>
            </a:r>
            <a:r>
              <a:rPr lang="en-US" sz="1600" i="1" dirty="0" err="1"/>
              <a:t>sumber</a:t>
            </a:r>
            <a:r>
              <a:rPr lang="en-US" sz="1600" i="1" dirty="0"/>
              <a:t> </a:t>
            </a:r>
            <a:r>
              <a:rPr lang="en-US" sz="1600" i="1" dirty="0" err="1"/>
              <a:t>daya</a:t>
            </a:r>
            <a:r>
              <a:rPr lang="en-US" sz="1600" i="1" dirty="0"/>
              <a:t> </a:t>
            </a:r>
            <a:r>
              <a:rPr lang="en-US" sz="1600" i="1" dirty="0" err="1"/>
              <a:t>manusia</a:t>
            </a:r>
            <a:r>
              <a:rPr lang="en-US" sz="1600" i="1" dirty="0"/>
              <a:t> </a:t>
            </a:r>
            <a:r>
              <a:rPr lang="en-US" sz="1600" i="1" dirty="0" err="1"/>
              <a:t>pendidikan</a:t>
            </a:r>
            <a:r>
              <a:rPr lang="en-US" sz="1600" i="1" dirty="0"/>
              <a:t>, </a:t>
            </a:r>
            <a:r>
              <a:rPr lang="en-US" sz="1600" dirty="0"/>
              <a:t>(Cirebon: STAI </a:t>
            </a:r>
            <a:r>
              <a:rPr lang="en-US" sz="1600" dirty="0" err="1"/>
              <a:t>Bunga</a:t>
            </a:r>
            <a:r>
              <a:rPr lang="en-US" sz="1600" dirty="0"/>
              <a:t> </a:t>
            </a:r>
            <a:r>
              <a:rPr lang="en-US" sz="1600" dirty="0" err="1"/>
              <a:t>Bangsa</a:t>
            </a:r>
            <a:r>
              <a:rPr lang="en-US" sz="1600" dirty="0"/>
              <a:t> Cirebon, 2011)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</a:p>
          <a:p>
            <a:r>
              <a:rPr lang="en-US" sz="1600" dirty="0"/>
              <a:t>Nurul </a:t>
            </a:r>
            <a:r>
              <a:rPr lang="en-US" sz="1600" dirty="0" err="1"/>
              <a:t>Ulfatin</a:t>
            </a:r>
            <a:r>
              <a:rPr lang="en-US" sz="1600" dirty="0"/>
              <a:t>. </a:t>
            </a:r>
            <a:r>
              <a:rPr lang="en-US" sz="1600" i="1" dirty="0" err="1"/>
              <a:t>Pengembangan</a:t>
            </a:r>
            <a:r>
              <a:rPr lang="en-US" sz="1600" i="1" dirty="0"/>
              <a:t> </a:t>
            </a:r>
            <a:r>
              <a:rPr lang="en-US" sz="1600" i="1" dirty="0" err="1"/>
              <a:t>Sumber</a:t>
            </a:r>
            <a:r>
              <a:rPr lang="en-US" sz="1600" i="1" dirty="0"/>
              <a:t> </a:t>
            </a:r>
            <a:r>
              <a:rPr lang="en-US" sz="1600" i="1" dirty="0" err="1"/>
              <a:t>Daya</a:t>
            </a:r>
            <a:r>
              <a:rPr lang="en-US" sz="1600" i="1" dirty="0"/>
              <a:t> </a:t>
            </a:r>
            <a:r>
              <a:rPr lang="en-US" sz="1600" i="1" dirty="0" err="1"/>
              <a:t>Manusia</a:t>
            </a:r>
            <a:r>
              <a:rPr lang="en-US" sz="1600" i="1" dirty="0"/>
              <a:t> </a:t>
            </a:r>
            <a:r>
              <a:rPr lang="en-US" sz="1600" i="1" dirty="0" err="1"/>
              <a:t>Bidang</a:t>
            </a:r>
            <a:r>
              <a:rPr lang="en-US" sz="1600" i="1" dirty="0"/>
              <a:t> Pendidikan, </a:t>
            </a:r>
            <a:r>
              <a:rPr lang="en-US" sz="1600" dirty="0"/>
              <a:t>(Jakarta: Raja </a:t>
            </a:r>
            <a:r>
              <a:rPr lang="en-US" sz="1600" dirty="0" err="1"/>
              <a:t>Grafindo</a:t>
            </a:r>
            <a:r>
              <a:rPr lang="en-US" sz="1600" dirty="0"/>
              <a:t> </a:t>
            </a:r>
            <a:r>
              <a:rPr lang="en-US" sz="1600" dirty="0" err="1"/>
              <a:t>Persada</a:t>
            </a:r>
            <a:r>
              <a:rPr lang="en-US" sz="1600" dirty="0"/>
              <a:t>, 2020) Ahmad </a:t>
            </a:r>
            <a:r>
              <a:rPr lang="en-US" sz="1600" dirty="0" err="1"/>
              <a:t>Zayadi</a:t>
            </a:r>
            <a:r>
              <a:rPr lang="en-US" sz="1600" dirty="0"/>
              <a:t>, </a:t>
            </a:r>
            <a:r>
              <a:rPr lang="en-US" sz="1600" i="1" dirty="0" err="1"/>
              <a:t>Desain</a:t>
            </a:r>
            <a:r>
              <a:rPr lang="en-US" sz="1600" i="1" dirty="0"/>
              <a:t> </a:t>
            </a:r>
            <a:r>
              <a:rPr lang="en-US" sz="1600" i="1" dirty="0" err="1"/>
              <a:t>Penelitian</a:t>
            </a:r>
            <a:r>
              <a:rPr lang="en-US" sz="1600" i="1" dirty="0"/>
              <a:t> Madrasah </a:t>
            </a:r>
            <a:r>
              <a:rPr lang="en-US" sz="1600" dirty="0"/>
              <a:t>(Jakarta: </a:t>
            </a:r>
            <a:r>
              <a:rPr lang="en-US" sz="1600" dirty="0" err="1"/>
              <a:t>Departemen</a:t>
            </a:r>
            <a:r>
              <a:rPr lang="en-US" sz="1600" dirty="0"/>
              <a:t> Agama, 2005)                                              </a:t>
            </a:r>
            <a:r>
              <a:rPr lang="en-US" sz="1600" dirty="0" err="1"/>
              <a:t>Sulaiman</a:t>
            </a:r>
            <a:r>
              <a:rPr lang="en-US" sz="1600" dirty="0"/>
              <a:t>. </a:t>
            </a:r>
            <a:r>
              <a:rPr lang="en-US" sz="1600" i="1" dirty="0" err="1"/>
              <a:t>Pengembangan</a:t>
            </a:r>
            <a:r>
              <a:rPr lang="en-US" sz="1600" i="1" dirty="0"/>
              <a:t> </a:t>
            </a:r>
            <a:r>
              <a:rPr lang="en-US" sz="1600" i="1" dirty="0" err="1"/>
              <a:t>Manajemen</a:t>
            </a:r>
            <a:r>
              <a:rPr lang="en-US" sz="1600" i="1" dirty="0"/>
              <a:t> </a:t>
            </a:r>
            <a:r>
              <a:rPr lang="en-US" sz="1600" i="1" dirty="0" err="1"/>
              <a:t>Sumber</a:t>
            </a:r>
            <a:r>
              <a:rPr lang="en-US" sz="1600" i="1" dirty="0"/>
              <a:t> </a:t>
            </a:r>
            <a:r>
              <a:rPr lang="en-US" sz="1600" i="1" dirty="0" err="1"/>
              <a:t>Daya</a:t>
            </a:r>
            <a:r>
              <a:rPr lang="en-US" sz="1600" i="1" dirty="0"/>
              <a:t> </a:t>
            </a:r>
            <a:r>
              <a:rPr lang="en-US" sz="1600" i="1" dirty="0" err="1"/>
              <a:t>Manusia</a:t>
            </a:r>
            <a:r>
              <a:rPr lang="en-US" sz="1600" i="1" dirty="0"/>
              <a:t> Pendidikan, </a:t>
            </a:r>
            <a:r>
              <a:rPr lang="en-US" sz="1600" dirty="0"/>
              <a:t>(Cirebon: STAI BBC)                                                        </a:t>
            </a:r>
            <a:r>
              <a:rPr lang="en-ID" baseline="30000" dirty="0"/>
              <a:t>Nurul </a:t>
            </a:r>
            <a:r>
              <a:rPr lang="en-ID" baseline="30000" dirty="0" err="1"/>
              <a:t>Ulfatin</a:t>
            </a:r>
            <a:r>
              <a:rPr lang="en-ID" baseline="30000" dirty="0"/>
              <a:t>, </a:t>
            </a:r>
            <a:r>
              <a:rPr lang="en-ID" baseline="30000" dirty="0" err="1"/>
              <a:t>Teguh</a:t>
            </a:r>
            <a:r>
              <a:rPr lang="en-ID" baseline="30000" dirty="0"/>
              <a:t> </a:t>
            </a:r>
            <a:r>
              <a:rPr lang="en-ID" baseline="30000" dirty="0" err="1"/>
              <a:t>Triwiyanto</a:t>
            </a:r>
            <a:r>
              <a:rPr lang="en-ID" baseline="30000" dirty="0"/>
              <a:t>, </a:t>
            </a:r>
            <a:r>
              <a:rPr lang="en-ID" i="1" baseline="30000" dirty="0" err="1"/>
              <a:t>Manajemen</a:t>
            </a:r>
            <a:r>
              <a:rPr lang="en-ID" i="1" baseline="30000" dirty="0"/>
              <a:t> </a:t>
            </a:r>
            <a:r>
              <a:rPr lang="en-ID" i="1" baseline="30000" dirty="0" err="1"/>
              <a:t>Sumber</a:t>
            </a:r>
            <a:r>
              <a:rPr lang="en-ID" i="1" baseline="30000" dirty="0"/>
              <a:t> </a:t>
            </a:r>
            <a:r>
              <a:rPr lang="en-ID" i="1" baseline="30000" dirty="0" err="1"/>
              <a:t>Daya</a:t>
            </a:r>
            <a:r>
              <a:rPr lang="en-ID" i="1" baseline="30000" dirty="0"/>
              <a:t> </a:t>
            </a:r>
            <a:r>
              <a:rPr lang="en-ID" i="1" baseline="30000" dirty="0" err="1"/>
              <a:t>Manusia</a:t>
            </a:r>
            <a:r>
              <a:rPr lang="en-ID" i="1" baseline="30000" dirty="0"/>
              <a:t> </a:t>
            </a:r>
            <a:r>
              <a:rPr lang="en-ID" i="1" baseline="30000" dirty="0" err="1"/>
              <a:t>Bidang</a:t>
            </a:r>
            <a:r>
              <a:rPr lang="en-ID" baseline="30000" dirty="0"/>
              <a:t> </a:t>
            </a:r>
            <a:r>
              <a:rPr lang="en-ID" i="1" baseline="30000" dirty="0"/>
              <a:t>Pendidikan</a:t>
            </a:r>
            <a:r>
              <a:rPr lang="en-ID" baseline="30000" dirty="0"/>
              <a:t> (Jakarta: PT. Raja </a:t>
            </a:r>
            <a:r>
              <a:rPr lang="en-ID" baseline="30000" dirty="0" err="1"/>
              <a:t>Grafindo</a:t>
            </a:r>
            <a:r>
              <a:rPr lang="en-ID" baseline="30000" dirty="0"/>
              <a:t> </a:t>
            </a:r>
            <a:r>
              <a:rPr lang="en-ID" baseline="30000" dirty="0" err="1"/>
              <a:t>Persada</a:t>
            </a:r>
            <a:r>
              <a:rPr lang="en-ID" baseline="30000" dirty="0"/>
              <a:t>, 2016)   </a:t>
            </a:r>
            <a:endParaRPr lang="en-ID" sz="1600" baseline="30000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Tenaga </a:t>
            </a:r>
            <a:r>
              <a:rPr lang="en-US" sz="2400" dirty="0" err="1"/>
              <a:t>Pendidik</a:t>
            </a:r>
            <a:endParaRPr lang="en-ID" sz="2400" dirty="0"/>
          </a:p>
          <a:p>
            <a:r>
              <a:rPr lang="en-ID" sz="1600" dirty="0" err="1"/>
              <a:t>Sulistiyorini</a:t>
            </a:r>
            <a:r>
              <a:rPr lang="en-ID" sz="1600" dirty="0"/>
              <a:t>, </a:t>
            </a:r>
            <a:r>
              <a:rPr lang="en-ID" sz="1600" i="1" dirty="0" err="1"/>
              <a:t>Manajemen</a:t>
            </a:r>
            <a:r>
              <a:rPr lang="en-ID" sz="1600" i="1" dirty="0"/>
              <a:t> Pendidikan Islam, </a:t>
            </a:r>
            <a:r>
              <a:rPr lang="en-ID" sz="1600" dirty="0"/>
              <a:t>(</a:t>
            </a:r>
            <a:r>
              <a:rPr lang="en-ID" sz="1600" dirty="0" err="1"/>
              <a:t>Tulungagung</a:t>
            </a:r>
            <a:r>
              <a:rPr lang="en-ID" sz="1600" dirty="0"/>
              <a:t>: </a:t>
            </a:r>
            <a:r>
              <a:rPr lang="en-ID" sz="1600" dirty="0" err="1"/>
              <a:t>Elkaf</a:t>
            </a:r>
            <a:r>
              <a:rPr lang="en-ID" sz="1600" dirty="0"/>
              <a:t>, 2006)                                                                                                E. </a:t>
            </a:r>
            <a:r>
              <a:rPr lang="en-ID" sz="1600" dirty="0" err="1"/>
              <a:t>Mulyasa</a:t>
            </a:r>
            <a:r>
              <a:rPr lang="en-ID" sz="1600" dirty="0"/>
              <a:t>, </a:t>
            </a:r>
            <a:r>
              <a:rPr lang="en-ID" sz="1600" i="1" dirty="0" err="1"/>
              <a:t>Standar</a:t>
            </a:r>
            <a:r>
              <a:rPr lang="en-ID" sz="1600" i="1" dirty="0"/>
              <a:t> </a:t>
            </a:r>
            <a:r>
              <a:rPr lang="en-ID" sz="1600" i="1" dirty="0" err="1"/>
              <a:t>Kompetensi</a:t>
            </a:r>
            <a:r>
              <a:rPr lang="en-ID" sz="1600" i="1" dirty="0"/>
              <a:t> dan </a:t>
            </a:r>
            <a:r>
              <a:rPr lang="en-ID" sz="1600" i="1" dirty="0" err="1"/>
              <a:t>Sertifikasi</a:t>
            </a:r>
            <a:r>
              <a:rPr lang="en-ID" sz="1600" i="1" dirty="0"/>
              <a:t> Guru </a:t>
            </a:r>
            <a:r>
              <a:rPr lang="en-ID" sz="1600" dirty="0"/>
              <a:t>(Bandung: </a:t>
            </a:r>
            <a:r>
              <a:rPr lang="en-ID" sz="1600" dirty="0" err="1"/>
              <a:t>Remaja</a:t>
            </a:r>
            <a:r>
              <a:rPr lang="en-ID" sz="1600" dirty="0"/>
              <a:t> </a:t>
            </a:r>
            <a:r>
              <a:rPr lang="en-ID" sz="1600" dirty="0" err="1"/>
              <a:t>Rosdakarya</a:t>
            </a:r>
            <a:r>
              <a:rPr lang="en-ID" sz="1600" dirty="0"/>
              <a:t>, 2007)</a:t>
            </a:r>
            <a:r>
              <a:rPr lang="en-ID" sz="1600" baseline="30000" dirty="0"/>
              <a:t>                                                                                                     </a:t>
            </a:r>
            <a:endParaRPr lang="en-ID" sz="1600" dirty="0"/>
          </a:p>
        </p:txBody>
      </p:sp>
    </p:spTree>
    <p:extLst>
      <p:ext uri="{BB962C8B-B14F-4D97-AF65-F5344CB8AC3E}">
        <p14:creationId xmlns:p14="http://schemas.microsoft.com/office/powerpoint/2010/main" val="4238467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7B897-6604-4666-84A0-733956153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67374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endParaRPr lang="en-ID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BA59629-D014-4D45-B136-C09CDE4A6E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1836450"/>
              </p:ext>
            </p:extLst>
          </p:nvPr>
        </p:nvGraphicFramePr>
        <p:xfrm>
          <a:off x="1207604" y="1258957"/>
          <a:ext cx="9776791" cy="5499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6660">
                  <a:extLst>
                    <a:ext uri="{9D8B030D-6E8A-4147-A177-3AD203B41FA5}">
                      <a16:colId xmlns:a16="http://schemas.microsoft.com/office/drawing/2014/main" val="304180933"/>
                    </a:ext>
                  </a:extLst>
                </a:gridCol>
                <a:gridCol w="4860131">
                  <a:extLst>
                    <a:ext uri="{9D8B030D-6E8A-4147-A177-3AD203B41FA5}">
                      <a16:colId xmlns:a16="http://schemas.microsoft.com/office/drawing/2014/main" val="332602399"/>
                    </a:ext>
                  </a:extLst>
                </a:gridCol>
              </a:tblGrid>
              <a:tr h="547339">
                <a:tc>
                  <a:txBody>
                    <a:bodyPr/>
                    <a:lstStyle/>
                    <a:p>
                      <a:r>
                        <a:rPr lang="en-US" sz="1900" dirty="0" err="1"/>
                        <a:t>Metode</a:t>
                      </a:r>
                      <a:r>
                        <a:rPr lang="en-US" sz="1900" dirty="0"/>
                        <a:t> </a:t>
                      </a:r>
                      <a:r>
                        <a:rPr lang="en-US" sz="1900" dirty="0" err="1"/>
                        <a:t>penelitian</a:t>
                      </a:r>
                      <a:r>
                        <a:rPr lang="en-US" sz="1900" dirty="0"/>
                        <a:t> </a:t>
                      </a:r>
                      <a:endParaRPr lang="en-ID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err="1"/>
                        <a:t>Kualitatif</a:t>
                      </a:r>
                      <a:r>
                        <a:rPr lang="en-US" sz="1900" dirty="0"/>
                        <a:t> </a:t>
                      </a:r>
                      <a:endParaRPr lang="en-ID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293740"/>
                  </a:ext>
                </a:extLst>
              </a:tr>
              <a:tr h="1400799">
                <a:tc>
                  <a:txBody>
                    <a:bodyPr/>
                    <a:lstStyle/>
                    <a:p>
                      <a:r>
                        <a:rPr lang="en-US" sz="1900" dirty="0" err="1"/>
                        <a:t>Sampel</a:t>
                      </a:r>
                      <a:r>
                        <a:rPr lang="en-US" sz="1900" dirty="0"/>
                        <a:t> </a:t>
                      </a:r>
                      <a:r>
                        <a:rPr lang="en-US" sz="1900" dirty="0" err="1"/>
                        <a:t>sumber</a:t>
                      </a:r>
                      <a:r>
                        <a:rPr lang="en-US" sz="1900" dirty="0"/>
                        <a:t> data </a:t>
                      </a:r>
                      <a:endParaRPr lang="en-ID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ID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primer: </a:t>
                      </a:r>
                      <a:r>
                        <a:rPr lang="en-ID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diperoleh</a:t>
                      </a:r>
                      <a:r>
                        <a:rPr lang="en-ID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secara</a:t>
                      </a:r>
                      <a:r>
                        <a:rPr lang="en-ID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langsung</a:t>
                      </a:r>
                      <a:r>
                        <a:rPr lang="en-ID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dari</a:t>
                      </a:r>
                      <a:r>
                        <a:rPr lang="en-ID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Kepala</a:t>
                      </a:r>
                      <a:r>
                        <a:rPr lang="en-ID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en-ID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ekolah</a:t>
                      </a:r>
                      <a:r>
                        <a:rPr lang="id-ID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wakil kepala sekolah bidang kurikulum dan </a:t>
                      </a:r>
                      <a:r>
                        <a:rPr lang="en-US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beberapa</a:t>
                      </a:r>
                      <a:r>
                        <a:rPr lang="en-US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tenaga</a:t>
                      </a:r>
                      <a:r>
                        <a:rPr lang="en-US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pendidik</a:t>
                      </a:r>
                      <a:r>
                        <a:rPr lang="en-US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pilihan</a:t>
                      </a:r>
                      <a:r>
                        <a:rPr lang="en-US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</a:t>
                      </a:r>
                      <a:r>
                        <a:rPr lang="en-US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sekunder</a:t>
                      </a:r>
                      <a:r>
                        <a:rPr lang="en-US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 </a:t>
                      </a:r>
                      <a:r>
                        <a:rPr lang="en-ID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dokumen</a:t>
                      </a:r>
                      <a:r>
                        <a:rPr lang="en-ID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ID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arsip</a:t>
                      </a:r>
                      <a:r>
                        <a:rPr lang="en-ID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serta</a:t>
                      </a:r>
                      <a:r>
                        <a:rPr lang="en-ID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dokumen</a:t>
                      </a:r>
                      <a:r>
                        <a:rPr lang="en-ID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7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lainnya</a:t>
                      </a:r>
                      <a:r>
                        <a:rPr lang="en-ID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D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281469"/>
                  </a:ext>
                </a:extLst>
              </a:tr>
              <a:tr h="946405">
                <a:tc>
                  <a:txBody>
                    <a:bodyPr/>
                    <a:lstStyle/>
                    <a:p>
                      <a:r>
                        <a:rPr lang="en-US" sz="1900" dirty="0" err="1"/>
                        <a:t>Pengumpulan</a:t>
                      </a:r>
                      <a:r>
                        <a:rPr lang="en-US" sz="1900" dirty="0"/>
                        <a:t> data </a:t>
                      </a:r>
                      <a:endParaRPr lang="en-ID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900" dirty="0" err="1"/>
                        <a:t>Wawancara</a:t>
                      </a:r>
                      <a:r>
                        <a:rPr lang="en-US" sz="1900" dirty="0"/>
                        <a:t> </a:t>
                      </a:r>
                      <a:endParaRPr lang="en-ID" sz="19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900" dirty="0"/>
                        <a:t>O</a:t>
                      </a:r>
                      <a:r>
                        <a:rPr lang="en-ID" sz="1900" dirty="0" err="1"/>
                        <a:t>bservasi</a:t>
                      </a:r>
                      <a:endParaRPr lang="en-ID" sz="19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900" dirty="0"/>
                        <a:t>S</a:t>
                      </a:r>
                      <a:r>
                        <a:rPr lang="en-ID" sz="1900" dirty="0" err="1"/>
                        <a:t>tudi</a:t>
                      </a:r>
                      <a:r>
                        <a:rPr lang="en-ID" sz="1900" dirty="0"/>
                        <a:t> </a:t>
                      </a:r>
                      <a:r>
                        <a:rPr lang="en-ID" sz="1900" dirty="0" err="1"/>
                        <a:t>dokumentasi</a:t>
                      </a:r>
                      <a:r>
                        <a:rPr lang="en-ID" sz="19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804174"/>
                  </a:ext>
                </a:extLst>
              </a:tr>
              <a:tr h="946405">
                <a:tc>
                  <a:txBody>
                    <a:bodyPr/>
                    <a:lstStyle/>
                    <a:p>
                      <a:r>
                        <a:rPr lang="en-US" sz="1900" dirty="0" err="1"/>
                        <a:t>Instrumen</a:t>
                      </a:r>
                      <a:r>
                        <a:rPr lang="en-US" sz="1900" dirty="0"/>
                        <a:t> </a:t>
                      </a:r>
                      <a:r>
                        <a:rPr lang="en-US" sz="1900" dirty="0" err="1"/>
                        <a:t>penelitian</a:t>
                      </a:r>
                      <a:r>
                        <a:rPr lang="en-US" sz="1900" dirty="0"/>
                        <a:t> </a:t>
                      </a:r>
                      <a:endParaRPr lang="en-ID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900" dirty="0" err="1"/>
                        <a:t>Pedoman</a:t>
                      </a:r>
                      <a:r>
                        <a:rPr lang="en-US" sz="1900" dirty="0"/>
                        <a:t> </a:t>
                      </a:r>
                      <a:r>
                        <a:rPr lang="en-US" sz="1900" dirty="0" err="1"/>
                        <a:t>observasi</a:t>
                      </a:r>
                      <a:endParaRPr lang="en-US" sz="19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900" dirty="0" err="1"/>
                        <a:t>Pedoman</a:t>
                      </a:r>
                      <a:r>
                        <a:rPr lang="en-US" sz="1900" dirty="0"/>
                        <a:t> </a:t>
                      </a:r>
                      <a:r>
                        <a:rPr lang="en-US" sz="1900" dirty="0" err="1"/>
                        <a:t>wawancara</a:t>
                      </a:r>
                      <a:r>
                        <a:rPr lang="en-US" sz="1900" dirty="0"/>
                        <a:t>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900" dirty="0" err="1"/>
                        <a:t>Catatan</a:t>
                      </a:r>
                      <a:r>
                        <a:rPr lang="en-US" sz="1900" dirty="0"/>
                        <a:t> </a:t>
                      </a:r>
                      <a:r>
                        <a:rPr lang="en-US" sz="1900" dirty="0" err="1"/>
                        <a:t>dokumentasi</a:t>
                      </a:r>
                      <a:r>
                        <a:rPr lang="en-US" sz="1900" dirty="0"/>
                        <a:t> </a:t>
                      </a:r>
                      <a:endParaRPr lang="en-ID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32528"/>
                  </a:ext>
                </a:extLst>
              </a:tr>
              <a:tr h="946405">
                <a:tc>
                  <a:txBody>
                    <a:bodyPr/>
                    <a:lstStyle/>
                    <a:p>
                      <a:r>
                        <a:rPr lang="en-US" sz="1900" dirty="0" err="1"/>
                        <a:t>Analisis</a:t>
                      </a:r>
                      <a:r>
                        <a:rPr lang="en-US" sz="1900" dirty="0"/>
                        <a:t> data </a:t>
                      </a:r>
                      <a:endParaRPr lang="en-ID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900" dirty="0" err="1"/>
                        <a:t>Pengumpulan</a:t>
                      </a:r>
                      <a:r>
                        <a:rPr lang="en-US" sz="1900" dirty="0"/>
                        <a:t> data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900" dirty="0" err="1"/>
                        <a:t>Reduksi</a:t>
                      </a:r>
                      <a:r>
                        <a:rPr lang="en-US" sz="1900" dirty="0"/>
                        <a:t> data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900" dirty="0" err="1"/>
                        <a:t>Penyajian</a:t>
                      </a:r>
                      <a:r>
                        <a:rPr lang="en-US" sz="1900" dirty="0"/>
                        <a:t> data </a:t>
                      </a:r>
                      <a:endParaRPr lang="en-ID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005014"/>
                  </a:ext>
                </a:extLst>
              </a:tr>
              <a:tr h="661417">
                <a:tc>
                  <a:txBody>
                    <a:bodyPr/>
                    <a:lstStyle/>
                    <a:p>
                      <a:r>
                        <a:rPr lang="en-US" sz="1900" dirty="0" err="1"/>
                        <a:t>Keabsahan</a:t>
                      </a:r>
                      <a:r>
                        <a:rPr lang="en-US" sz="1900" dirty="0"/>
                        <a:t> data </a:t>
                      </a:r>
                      <a:endParaRPr lang="en-ID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Uji </a:t>
                      </a:r>
                      <a:r>
                        <a:rPr lang="en-US" sz="1900" dirty="0" err="1"/>
                        <a:t>kredibilitas</a:t>
                      </a:r>
                      <a:r>
                        <a:rPr lang="en-US" sz="1900" dirty="0"/>
                        <a:t>, </a:t>
                      </a:r>
                      <a:r>
                        <a:rPr lang="en-US" sz="1900" dirty="0" err="1"/>
                        <a:t>transferabilitas</a:t>
                      </a:r>
                      <a:r>
                        <a:rPr lang="en-US" sz="1900" dirty="0"/>
                        <a:t>, </a:t>
                      </a:r>
                      <a:r>
                        <a:rPr lang="en-US" sz="1900" dirty="0" err="1"/>
                        <a:t>dependabilitas</a:t>
                      </a:r>
                      <a:r>
                        <a:rPr lang="en-US" sz="1900" dirty="0"/>
                        <a:t> dan </a:t>
                      </a:r>
                      <a:r>
                        <a:rPr lang="en-US" sz="1900" dirty="0" err="1"/>
                        <a:t>konfirmasbilitas</a:t>
                      </a:r>
                      <a:r>
                        <a:rPr lang="en-US" sz="1900" dirty="0"/>
                        <a:t>. </a:t>
                      </a:r>
                      <a:endParaRPr lang="en-ID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328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0443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79EC-C03A-4EC7-9CFF-779004756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62073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Hasil </a:t>
            </a:r>
            <a:r>
              <a:rPr lang="en-US" dirty="0" err="1"/>
              <a:t>penelitian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DCB36-F16A-4C19-99BC-13608E178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457739"/>
            <a:ext cx="9720073" cy="4851621"/>
          </a:xfrm>
        </p:spPr>
        <p:txBody>
          <a:bodyPr/>
          <a:lstStyle/>
          <a:p>
            <a:r>
              <a:rPr lang="en-US" sz="3200" dirty="0"/>
              <a:t>1. </a:t>
            </a:r>
            <a:r>
              <a:rPr lang="en-US" sz="3200" dirty="0" err="1"/>
              <a:t>penilaian</a:t>
            </a:r>
            <a:r>
              <a:rPr lang="en-US" sz="3200" dirty="0"/>
              <a:t> </a:t>
            </a:r>
            <a:r>
              <a:rPr lang="en-US" sz="3200" dirty="0" err="1"/>
              <a:t>kinerja</a:t>
            </a:r>
            <a:r>
              <a:rPr lang="en-US" sz="3200" dirty="0"/>
              <a:t> guru </a:t>
            </a:r>
          </a:p>
          <a:p>
            <a:endParaRPr lang="en-US" sz="3200" dirty="0"/>
          </a:p>
          <a:p>
            <a:pPr algn="just"/>
            <a:r>
              <a:rPr lang="en-ID" sz="2400" dirty="0"/>
              <a:t>MA Tunas Pertiwi </a:t>
            </a:r>
            <a:r>
              <a:rPr lang="en-ID" sz="2400" dirty="0" err="1"/>
              <a:t>sesuai</a:t>
            </a:r>
            <a:r>
              <a:rPr lang="en-ID" sz="2400" dirty="0"/>
              <a:t> </a:t>
            </a:r>
            <a:r>
              <a:rPr lang="en-ID" sz="2400" dirty="0" err="1"/>
              <a:t>aturan</a:t>
            </a:r>
            <a:r>
              <a:rPr lang="en-ID" sz="2400" dirty="0"/>
              <a:t> </a:t>
            </a:r>
            <a:r>
              <a:rPr lang="en-ID" sz="2400" dirty="0" err="1"/>
              <a:t>melaksanakan</a:t>
            </a:r>
            <a:r>
              <a:rPr lang="en-ID" sz="2400" dirty="0"/>
              <a:t> </a:t>
            </a:r>
            <a:r>
              <a:rPr lang="en-ID" sz="2400" dirty="0" err="1"/>
              <a:t>penilaian</a:t>
            </a:r>
            <a:r>
              <a:rPr lang="en-ID" sz="2400" dirty="0"/>
              <a:t> </a:t>
            </a:r>
            <a:r>
              <a:rPr lang="en-ID" sz="2400" dirty="0" err="1"/>
              <a:t>kinerja</a:t>
            </a:r>
            <a:r>
              <a:rPr lang="en-ID" sz="2400" dirty="0"/>
              <a:t> guru </a:t>
            </a:r>
            <a:r>
              <a:rPr lang="en-ID" sz="2400" dirty="0" err="1"/>
              <a:t>ini</a:t>
            </a:r>
            <a:r>
              <a:rPr lang="en-ID" sz="2400" dirty="0"/>
              <a:t> </a:t>
            </a:r>
            <a:r>
              <a:rPr lang="en-ID" sz="2400" dirty="0" err="1"/>
              <a:t>sebanyak</a:t>
            </a:r>
            <a:r>
              <a:rPr lang="en-ID" sz="2400" dirty="0"/>
              <a:t> </a:t>
            </a:r>
            <a:r>
              <a:rPr lang="en-ID" sz="2400" dirty="0" err="1"/>
              <a:t>dua</a:t>
            </a:r>
            <a:r>
              <a:rPr lang="en-ID" sz="2400" dirty="0"/>
              <a:t> kali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setahun</a:t>
            </a:r>
            <a:r>
              <a:rPr lang="en-ID" sz="2400" dirty="0"/>
              <a:t> (</a:t>
            </a:r>
            <a:r>
              <a:rPr lang="en-ID" sz="2400" dirty="0" err="1"/>
              <a:t>formatif</a:t>
            </a:r>
            <a:r>
              <a:rPr lang="en-ID" sz="2400" dirty="0"/>
              <a:t> dan </a:t>
            </a:r>
            <a:r>
              <a:rPr lang="en-ID" sz="2400" dirty="0" err="1"/>
              <a:t>sumatif</a:t>
            </a:r>
            <a:r>
              <a:rPr lang="en-ID" sz="2400" dirty="0"/>
              <a:t>) </a:t>
            </a:r>
            <a:r>
              <a:rPr lang="en-ID" sz="2400" dirty="0" err="1"/>
              <a:t>penilaian</a:t>
            </a:r>
            <a:r>
              <a:rPr lang="en-ID" sz="2400" dirty="0"/>
              <a:t> </a:t>
            </a:r>
            <a:r>
              <a:rPr lang="en-ID" sz="2400" dirty="0" err="1"/>
              <a:t>formatif</a:t>
            </a:r>
            <a:r>
              <a:rPr lang="en-ID" sz="2400" dirty="0"/>
              <a:t> pada </a:t>
            </a:r>
            <a:r>
              <a:rPr lang="en-ID" sz="2400" dirty="0" err="1"/>
              <a:t>awal</a:t>
            </a:r>
            <a:r>
              <a:rPr lang="en-ID" sz="2400" dirty="0"/>
              <a:t> </a:t>
            </a:r>
            <a:r>
              <a:rPr lang="en-ID" sz="2400" dirty="0" err="1"/>
              <a:t>tahun</a:t>
            </a:r>
            <a:r>
              <a:rPr lang="en-ID" sz="2400" dirty="0"/>
              <a:t> dan </a:t>
            </a:r>
            <a:r>
              <a:rPr lang="en-ID" sz="2400" dirty="0" err="1"/>
              <a:t>penilaian</a:t>
            </a:r>
            <a:r>
              <a:rPr lang="en-ID" sz="2400" dirty="0"/>
              <a:t> </a:t>
            </a:r>
            <a:r>
              <a:rPr lang="en-ID" sz="2400" dirty="0" err="1"/>
              <a:t>sumatif</a:t>
            </a:r>
            <a:r>
              <a:rPr lang="en-ID" sz="2400" dirty="0"/>
              <a:t> pada </a:t>
            </a:r>
            <a:r>
              <a:rPr lang="en-ID" sz="2400" dirty="0" err="1"/>
              <a:t>akhir</a:t>
            </a:r>
            <a:r>
              <a:rPr lang="en-ID" sz="2400" dirty="0"/>
              <a:t> </a:t>
            </a:r>
            <a:r>
              <a:rPr lang="en-ID" sz="2400" dirty="0" err="1"/>
              <a:t>tahun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menggunakan</a:t>
            </a:r>
            <a:r>
              <a:rPr lang="en-ID" sz="2400" dirty="0"/>
              <a:t> instrument yang </a:t>
            </a:r>
            <a:r>
              <a:rPr lang="en-ID" sz="2400" dirty="0" err="1"/>
              <a:t>didasarkan</a:t>
            </a:r>
            <a:r>
              <a:rPr lang="en-ID" sz="2400" dirty="0"/>
              <a:t> </a:t>
            </a:r>
            <a:r>
              <a:rPr lang="en-ID" sz="2400" dirty="0" err="1"/>
              <a:t>kepada</a:t>
            </a:r>
            <a:r>
              <a:rPr lang="en-ID" sz="2400" dirty="0"/>
              <a:t> 14 </a:t>
            </a:r>
            <a:r>
              <a:rPr lang="en-ID" sz="2400" dirty="0" err="1"/>
              <a:t>kompetensi</a:t>
            </a:r>
            <a:r>
              <a:rPr lang="en-ID" sz="2400" dirty="0"/>
              <a:t> </a:t>
            </a:r>
            <a:r>
              <a:rPr lang="en-ID" sz="2400" dirty="0" err="1"/>
              <a:t>bagi</a:t>
            </a:r>
            <a:r>
              <a:rPr lang="en-ID" sz="2400" dirty="0"/>
              <a:t> guru </a:t>
            </a:r>
            <a:r>
              <a:rPr lang="en-ID" sz="2400" dirty="0" err="1"/>
              <a:t>kelas</a:t>
            </a:r>
            <a:r>
              <a:rPr lang="en-ID" sz="2400" dirty="0"/>
              <a:t> dan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mata</a:t>
            </a:r>
            <a:r>
              <a:rPr lang="en-ID" sz="2400" dirty="0"/>
              <a:t> </a:t>
            </a:r>
            <a:r>
              <a:rPr lang="en-ID" sz="2400" dirty="0" err="1"/>
              <a:t>pelajaran</a:t>
            </a:r>
            <a:r>
              <a:rPr lang="en-ID" sz="2400" dirty="0"/>
              <a:t>, 17 </a:t>
            </a:r>
            <a:r>
              <a:rPr lang="en-ID" sz="2400" dirty="0" err="1"/>
              <a:t>kompetensi</a:t>
            </a:r>
            <a:r>
              <a:rPr lang="en-ID" sz="2400" dirty="0"/>
              <a:t> </a:t>
            </a:r>
            <a:r>
              <a:rPr lang="en-ID" sz="2400" dirty="0" err="1"/>
              <a:t>bagi</a:t>
            </a:r>
            <a:r>
              <a:rPr lang="en-ID" sz="2400" dirty="0"/>
              <a:t> guru BK/</a:t>
            </a:r>
            <a:r>
              <a:rPr lang="en-ID" sz="2400" dirty="0" err="1"/>
              <a:t>Konselor</a:t>
            </a:r>
            <a:r>
              <a:rPr lang="en-ID" sz="2400" dirty="0"/>
              <a:t> dan </a:t>
            </a:r>
            <a:r>
              <a:rPr lang="en-ID" sz="2400" dirty="0" err="1"/>
              <a:t>pelaksanaan</a:t>
            </a:r>
            <a:r>
              <a:rPr lang="en-ID" sz="2400" dirty="0"/>
              <a:t> </a:t>
            </a:r>
            <a:r>
              <a:rPr lang="en-ID" sz="2400" dirty="0" err="1"/>
              <a:t>tugas</a:t>
            </a:r>
            <a:r>
              <a:rPr lang="en-ID" sz="2400" dirty="0"/>
              <a:t> yang </a:t>
            </a:r>
            <a:r>
              <a:rPr lang="en-ID" sz="2400" dirty="0" err="1"/>
              <a:t>relevan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fungsi</a:t>
            </a:r>
            <a:r>
              <a:rPr lang="en-ID" sz="2400" dirty="0"/>
              <a:t> </a:t>
            </a:r>
            <a:r>
              <a:rPr lang="en-ID" sz="2400" dirty="0" err="1"/>
              <a:t>sekolah</a:t>
            </a:r>
            <a:r>
              <a:rPr lang="en-ID" sz="2400" dirty="0"/>
              <a:t>/madrasah </a:t>
            </a:r>
            <a:r>
              <a:rPr lang="en-ID" dirty="0"/>
              <a:t>(</a:t>
            </a:r>
            <a:r>
              <a:rPr lang="en-ID" dirty="0" err="1"/>
              <a:t>kepala</a:t>
            </a:r>
            <a:r>
              <a:rPr lang="en-ID" dirty="0"/>
              <a:t> </a:t>
            </a:r>
            <a:r>
              <a:rPr lang="en-ID" dirty="0" err="1"/>
              <a:t>sekolah</a:t>
            </a:r>
            <a:r>
              <a:rPr lang="en-ID" dirty="0"/>
              <a:t>, wakil </a:t>
            </a:r>
            <a:r>
              <a:rPr lang="en-ID" dirty="0" err="1"/>
              <a:t>kepala</a:t>
            </a:r>
            <a:r>
              <a:rPr lang="en-ID" dirty="0"/>
              <a:t> </a:t>
            </a:r>
            <a:r>
              <a:rPr lang="en-ID" dirty="0" err="1"/>
              <a:t>sekolah</a:t>
            </a:r>
            <a:r>
              <a:rPr lang="en-ID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826097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CFEE0-7DEC-40C9-A0C1-0A760B0C3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54121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Hasil </a:t>
            </a:r>
            <a:r>
              <a:rPr lang="en-US" dirty="0" err="1"/>
              <a:t>Penelitian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62F20-C1BA-4673-9888-C5ED0A34B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2. </a:t>
            </a:r>
            <a:r>
              <a:rPr lang="en-US" sz="3600" dirty="0" err="1"/>
              <a:t>penilaian</a:t>
            </a:r>
            <a:r>
              <a:rPr lang="en-US" sz="3600" dirty="0"/>
              <a:t> </a:t>
            </a:r>
            <a:r>
              <a:rPr lang="en-US" sz="3600" dirty="0" err="1"/>
              <a:t>prestasi</a:t>
            </a:r>
            <a:r>
              <a:rPr lang="en-US" sz="3600" dirty="0"/>
              <a:t> </a:t>
            </a:r>
            <a:r>
              <a:rPr lang="en-US" sz="3600" dirty="0" err="1"/>
              <a:t>kerja</a:t>
            </a:r>
            <a:r>
              <a:rPr lang="en-US" sz="3600" dirty="0"/>
              <a:t> guru </a:t>
            </a:r>
            <a:endParaRPr lang="en-ID" sz="3600" dirty="0"/>
          </a:p>
          <a:p>
            <a:r>
              <a:rPr lang="en-ID" sz="2800" dirty="0" err="1"/>
              <a:t>Penilaian</a:t>
            </a:r>
            <a:r>
              <a:rPr lang="en-ID" sz="2800" dirty="0"/>
              <a:t> </a:t>
            </a:r>
            <a:r>
              <a:rPr lang="en-ID" sz="2800" dirty="0" err="1"/>
              <a:t>prestasi</a:t>
            </a:r>
            <a:r>
              <a:rPr lang="en-ID" sz="2800" dirty="0"/>
              <a:t> </a:t>
            </a:r>
            <a:r>
              <a:rPr lang="en-ID" sz="2800" dirty="0" err="1"/>
              <a:t>kerja</a:t>
            </a:r>
            <a:r>
              <a:rPr lang="en-ID" sz="2800" dirty="0"/>
              <a:t> guru yang </a:t>
            </a:r>
            <a:r>
              <a:rPr lang="en-ID" sz="2800" dirty="0" err="1"/>
              <a:t>dilakukan</a:t>
            </a:r>
            <a:r>
              <a:rPr lang="en-ID" sz="2800" dirty="0"/>
              <a:t> oleh MA Tunas Pertiwi </a:t>
            </a:r>
            <a:r>
              <a:rPr lang="en-ID" sz="2800" dirty="0" err="1"/>
              <a:t>dinilai</a:t>
            </a:r>
            <a:r>
              <a:rPr lang="en-ID" sz="2800" dirty="0"/>
              <a:t> </a:t>
            </a:r>
            <a:r>
              <a:rPr lang="en-ID" sz="2800" dirty="0" err="1"/>
              <a:t>langsung</a:t>
            </a:r>
            <a:r>
              <a:rPr lang="en-ID" sz="2800" dirty="0"/>
              <a:t> oleh </a:t>
            </a:r>
            <a:r>
              <a:rPr lang="en-ID" sz="2800" dirty="0" err="1"/>
              <a:t>kepala</a:t>
            </a:r>
            <a:r>
              <a:rPr lang="en-ID" sz="2800" dirty="0"/>
              <a:t> </a:t>
            </a:r>
            <a:r>
              <a:rPr lang="en-ID" sz="2800" dirty="0" err="1"/>
              <a:t>sekolah</a:t>
            </a:r>
            <a:r>
              <a:rPr lang="en-ID" sz="2800" dirty="0"/>
              <a:t>, </a:t>
            </a:r>
            <a:r>
              <a:rPr lang="en-ID" sz="2800" dirty="0" err="1"/>
              <a:t>Unsur</a:t>
            </a:r>
            <a:r>
              <a:rPr lang="en-ID" sz="2800" dirty="0"/>
              <a:t> yang </a:t>
            </a:r>
            <a:r>
              <a:rPr lang="en-ID" sz="2800" dirty="0" err="1"/>
              <a:t>dinilai</a:t>
            </a:r>
            <a:r>
              <a:rPr lang="en-ID" sz="2800" dirty="0"/>
              <a:t> </a:t>
            </a:r>
            <a:r>
              <a:rPr lang="en-ID" sz="2800" dirty="0" err="1"/>
              <a:t>dalam</a:t>
            </a:r>
            <a:r>
              <a:rPr lang="en-ID" sz="2800" dirty="0"/>
              <a:t> </a:t>
            </a:r>
            <a:r>
              <a:rPr lang="en-ID" sz="2800" dirty="0" err="1"/>
              <a:t>Penilaian</a:t>
            </a:r>
            <a:r>
              <a:rPr lang="en-ID" sz="2800" dirty="0"/>
              <a:t> </a:t>
            </a:r>
            <a:r>
              <a:rPr lang="en-ID" sz="2800" dirty="0" err="1"/>
              <a:t>Prestasi</a:t>
            </a:r>
            <a:r>
              <a:rPr lang="en-ID" sz="2800" dirty="0"/>
              <a:t> </a:t>
            </a:r>
            <a:r>
              <a:rPr lang="en-ID" sz="2800" dirty="0" err="1"/>
              <a:t>Kerja</a:t>
            </a:r>
            <a:r>
              <a:rPr lang="en-ID" sz="2800" dirty="0"/>
              <a:t> </a:t>
            </a:r>
            <a:r>
              <a:rPr lang="en-ID" sz="2800" dirty="0" err="1"/>
              <a:t>Pegawai</a:t>
            </a:r>
            <a:r>
              <a:rPr lang="en-ID" sz="2800" dirty="0"/>
              <a:t> </a:t>
            </a:r>
            <a:r>
              <a:rPr lang="en-ID" sz="2800" dirty="0" err="1"/>
              <a:t>diantaranya</a:t>
            </a:r>
            <a:r>
              <a:rPr lang="en-ID" sz="2800" dirty="0"/>
              <a:t> </a:t>
            </a:r>
            <a:r>
              <a:rPr lang="en-ID" sz="2800" dirty="0" err="1"/>
              <a:t>adalah</a:t>
            </a:r>
            <a:r>
              <a:rPr lang="en-ID" sz="2800" dirty="0"/>
              <a:t>: </a:t>
            </a:r>
          </a:p>
          <a:p>
            <a:r>
              <a:rPr lang="en-ID" sz="2800" dirty="0"/>
              <a:t>A. </a:t>
            </a:r>
            <a:r>
              <a:rPr lang="en-ID" sz="2800" dirty="0" err="1"/>
              <a:t>Sasaran</a:t>
            </a:r>
            <a:r>
              <a:rPr lang="en-ID" sz="2800" dirty="0"/>
              <a:t> </a:t>
            </a:r>
            <a:r>
              <a:rPr lang="en-ID" sz="2800" dirty="0" err="1"/>
              <a:t>Kerja</a:t>
            </a:r>
            <a:r>
              <a:rPr lang="en-ID" sz="2800" dirty="0"/>
              <a:t> </a:t>
            </a:r>
            <a:r>
              <a:rPr lang="en-ID" sz="2800" dirty="0" err="1"/>
              <a:t>Pegawai</a:t>
            </a:r>
            <a:r>
              <a:rPr lang="en-ID" sz="2800" dirty="0"/>
              <a:t> (SKP)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bobot</a:t>
            </a:r>
            <a:r>
              <a:rPr lang="en-ID" sz="2800" dirty="0"/>
              <a:t> </a:t>
            </a:r>
            <a:r>
              <a:rPr lang="en-ID" sz="2800" dirty="0" err="1"/>
              <a:t>nilai</a:t>
            </a:r>
            <a:r>
              <a:rPr lang="en-ID" sz="2800" dirty="0"/>
              <a:t> 60% </a:t>
            </a:r>
          </a:p>
          <a:p>
            <a:r>
              <a:rPr lang="en-US" sz="2800" dirty="0"/>
              <a:t>B</a:t>
            </a:r>
            <a:r>
              <a:rPr lang="en-ID" sz="2800" dirty="0"/>
              <a:t>. </a:t>
            </a:r>
            <a:r>
              <a:rPr lang="en-ID" sz="2800" dirty="0" err="1"/>
              <a:t>Perilaku</a:t>
            </a:r>
            <a:r>
              <a:rPr lang="en-ID" sz="2800" dirty="0"/>
              <a:t> </a:t>
            </a:r>
            <a:r>
              <a:rPr lang="en-ID" sz="2800" dirty="0" err="1"/>
              <a:t>Kerja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bobot</a:t>
            </a:r>
            <a:r>
              <a:rPr lang="en-ID" sz="2800" dirty="0"/>
              <a:t> </a:t>
            </a:r>
            <a:r>
              <a:rPr lang="en-ID" sz="2800" dirty="0" err="1"/>
              <a:t>nilai</a:t>
            </a:r>
            <a:r>
              <a:rPr lang="en-ID" sz="2800" dirty="0"/>
              <a:t> 40%  </a:t>
            </a:r>
          </a:p>
        </p:txBody>
      </p:sp>
    </p:spTree>
    <p:extLst>
      <p:ext uri="{BB962C8B-B14F-4D97-AF65-F5344CB8AC3E}">
        <p14:creationId xmlns:p14="http://schemas.microsoft.com/office/powerpoint/2010/main" val="118828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FDFFE-BBCE-426D-9872-5DF566A20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62073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Hasil </a:t>
            </a:r>
            <a:r>
              <a:rPr lang="en-US" dirty="0" err="1"/>
              <a:t>penelitian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B2983-3CEB-473B-A6F8-D3D323520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378226"/>
            <a:ext cx="9720073" cy="4931134"/>
          </a:xfrm>
        </p:spPr>
        <p:txBody>
          <a:bodyPr>
            <a:normAutofit/>
          </a:bodyPr>
          <a:lstStyle/>
          <a:p>
            <a:r>
              <a:rPr lang="en-ID" dirty="0"/>
              <a:t>3. Pendidikan dan </a:t>
            </a:r>
            <a:r>
              <a:rPr lang="en-ID" dirty="0" err="1"/>
              <a:t>pelatihan</a:t>
            </a:r>
            <a:r>
              <a:rPr lang="en-ID" dirty="0"/>
              <a:t> yang </a:t>
            </a:r>
            <a:r>
              <a:rPr lang="en-ID" dirty="0" err="1"/>
              <a:t>diikuti</a:t>
            </a:r>
            <a:r>
              <a:rPr lang="en-ID" dirty="0"/>
              <a:t> oleh Guru MA Tunas Pertiwi Cirebon</a:t>
            </a:r>
            <a:endParaRPr lang="en-US" dirty="0"/>
          </a:p>
          <a:p>
            <a:pPr lvl="6"/>
            <a:r>
              <a:rPr lang="en-ID" sz="2400" dirty="0" err="1"/>
              <a:t>Pembinaan</a:t>
            </a:r>
            <a:endParaRPr lang="en-ID" sz="2400" dirty="0"/>
          </a:p>
          <a:p>
            <a:pPr lvl="6"/>
            <a:r>
              <a:rPr lang="en-ID" sz="2400" dirty="0" err="1"/>
              <a:t>Pengembangan</a:t>
            </a:r>
            <a:endParaRPr lang="en-ID" sz="2400" dirty="0"/>
          </a:p>
          <a:p>
            <a:pPr lvl="6"/>
            <a:r>
              <a:rPr lang="en-ID" sz="2400" dirty="0" err="1"/>
              <a:t>Motivasi</a:t>
            </a:r>
            <a:endParaRPr lang="en-ID" sz="2400" dirty="0"/>
          </a:p>
          <a:p>
            <a:pPr lvl="6"/>
            <a:r>
              <a:rPr lang="en-ID" sz="2400" dirty="0" err="1"/>
              <a:t>Peningkatan</a:t>
            </a:r>
            <a:r>
              <a:rPr lang="en-ID" sz="2400" dirty="0"/>
              <a:t> </a:t>
            </a:r>
            <a:r>
              <a:rPr lang="en-ID" sz="2400" dirty="0" err="1"/>
              <a:t>Pembinaan</a:t>
            </a:r>
            <a:endParaRPr lang="en-ID" sz="2400" dirty="0"/>
          </a:p>
          <a:p>
            <a:pPr lvl="6"/>
            <a:r>
              <a:rPr lang="en-ID" sz="2400" dirty="0" err="1"/>
              <a:t>Peningkatan</a:t>
            </a:r>
            <a:r>
              <a:rPr lang="en-ID" sz="2400" dirty="0"/>
              <a:t> </a:t>
            </a:r>
            <a:r>
              <a:rPr lang="en-ID" sz="2400" dirty="0" err="1"/>
              <a:t>Keterampilan</a:t>
            </a:r>
            <a:endParaRPr lang="en-ID" sz="2400" dirty="0"/>
          </a:p>
          <a:p>
            <a:pPr lvl="6"/>
            <a:r>
              <a:rPr lang="en-ID" sz="2400" dirty="0" err="1"/>
              <a:t>Pengembangan</a:t>
            </a:r>
            <a:r>
              <a:rPr lang="en-ID" sz="2400" dirty="0"/>
              <a:t> </a:t>
            </a:r>
            <a:r>
              <a:rPr lang="en-ID" sz="2400" dirty="0" err="1"/>
              <a:t>Karakter</a:t>
            </a:r>
            <a:endParaRPr lang="en-ID" sz="2400" dirty="0"/>
          </a:p>
          <a:p>
            <a:pPr lvl="6"/>
            <a:r>
              <a:rPr lang="en-ID" sz="2400" dirty="0" err="1"/>
              <a:t>Membuat</a:t>
            </a:r>
            <a:r>
              <a:rPr lang="en-ID" sz="2400" dirty="0"/>
              <a:t> media </a:t>
            </a:r>
            <a:r>
              <a:rPr lang="en-ID" sz="2400" dirty="0" err="1"/>
              <a:t>Pembelajaran</a:t>
            </a:r>
            <a:endParaRPr lang="en-ID" sz="2400" dirty="0"/>
          </a:p>
          <a:p>
            <a:pPr lvl="6"/>
            <a:r>
              <a:rPr lang="en-ID" sz="2400" dirty="0" err="1"/>
              <a:t>Berpartisipasi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organisasi</a:t>
            </a:r>
            <a:r>
              <a:rPr lang="en-ID" sz="2400" dirty="0"/>
              <a:t> </a:t>
            </a:r>
            <a:r>
              <a:rPr lang="en-ID" sz="2400" dirty="0" err="1"/>
              <a:t>profesi</a:t>
            </a:r>
            <a:endParaRPr lang="en-ID" sz="2400" dirty="0"/>
          </a:p>
          <a:p>
            <a:pPr lvl="6"/>
            <a:r>
              <a:rPr lang="en-ID" sz="2400" dirty="0" err="1"/>
              <a:t>Mengikuti</a:t>
            </a:r>
            <a:r>
              <a:rPr lang="en-ID" sz="2400" dirty="0"/>
              <a:t> </a:t>
            </a:r>
            <a:r>
              <a:rPr lang="en-ID" sz="2400" dirty="0" err="1"/>
              <a:t>berita</a:t>
            </a:r>
            <a:r>
              <a:rPr lang="en-ID" sz="2400" dirty="0"/>
              <a:t> actual di media </a:t>
            </a:r>
            <a:r>
              <a:rPr lang="en-ID" sz="2400" dirty="0" err="1"/>
              <a:t>pemberitaan</a:t>
            </a:r>
            <a:endParaRPr lang="en-ID" sz="2400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90223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B6E16-9584-423A-825B-2595B1A67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548640"/>
            <a:ext cx="9720072" cy="54121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Hasil </a:t>
            </a:r>
            <a:r>
              <a:rPr lang="en-US" dirty="0" err="1"/>
              <a:t>penelitian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39E47-72FF-4466-B300-1CADF6643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338470"/>
            <a:ext cx="9720073" cy="4970890"/>
          </a:xfrm>
        </p:spPr>
        <p:txBody>
          <a:bodyPr>
            <a:normAutofit/>
          </a:bodyPr>
          <a:lstStyle/>
          <a:p>
            <a:r>
              <a:rPr lang="en-ID" sz="3200" dirty="0"/>
              <a:t>4. Proses </a:t>
            </a:r>
            <a:r>
              <a:rPr lang="en-ID" sz="3200" dirty="0" err="1"/>
              <a:t>mutasi</a:t>
            </a:r>
            <a:r>
              <a:rPr lang="en-ID" sz="3200" dirty="0"/>
              <a:t>, </a:t>
            </a:r>
            <a:r>
              <a:rPr lang="en-ID" sz="3200" dirty="0" err="1"/>
              <a:t>promosi</a:t>
            </a:r>
            <a:r>
              <a:rPr lang="en-ID" sz="3200" dirty="0"/>
              <a:t> dan </a:t>
            </a:r>
            <a:r>
              <a:rPr lang="en-ID" sz="3200" dirty="0" err="1"/>
              <a:t>demosi</a:t>
            </a:r>
            <a:r>
              <a:rPr lang="en-ID" sz="3200" dirty="0"/>
              <a:t> di MA Tunas Pertiwi Cirebon</a:t>
            </a:r>
          </a:p>
          <a:p>
            <a:pPr algn="just"/>
            <a:r>
              <a:rPr lang="en-ID" sz="2800" dirty="0" err="1"/>
              <a:t>Mutasi</a:t>
            </a:r>
            <a:r>
              <a:rPr lang="en-ID" sz="2800" dirty="0"/>
              <a:t> </a:t>
            </a:r>
            <a:r>
              <a:rPr lang="en-ID" sz="2800" dirty="0" err="1"/>
              <a:t>biasa</a:t>
            </a:r>
            <a:r>
              <a:rPr lang="en-ID" sz="2800" dirty="0"/>
              <a:t> </a:t>
            </a:r>
            <a:r>
              <a:rPr lang="en-ID" sz="2800" dirty="0" err="1"/>
              <a:t>dilakukan</a:t>
            </a:r>
            <a:r>
              <a:rPr lang="en-ID" sz="2800" dirty="0"/>
              <a:t> </a:t>
            </a:r>
            <a:r>
              <a:rPr lang="en-ID" sz="2800" dirty="0" err="1"/>
              <a:t>didalam</a:t>
            </a:r>
            <a:r>
              <a:rPr lang="en-ID" sz="2800" dirty="0"/>
              <a:t> </a:t>
            </a:r>
            <a:r>
              <a:rPr lang="en-ID" sz="2800" dirty="0" err="1"/>
              <a:t>ruang</a:t>
            </a:r>
            <a:r>
              <a:rPr lang="en-ID" sz="2800" dirty="0"/>
              <a:t> </a:t>
            </a:r>
            <a:r>
              <a:rPr lang="en-ID" sz="2800" dirty="0" err="1"/>
              <a:t>lingkup</a:t>
            </a:r>
            <a:r>
              <a:rPr lang="en-ID" sz="2800" dirty="0"/>
              <a:t> </a:t>
            </a:r>
            <a:r>
              <a:rPr lang="en-ID" sz="2800" dirty="0" err="1"/>
              <a:t>perusahaan</a:t>
            </a:r>
            <a:r>
              <a:rPr lang="en-ID" sz="2800" dirty="0"/>
              <a:t> </a:t>
            </a:r>
            <a:r>
              <a:rPr lang="en-ID" sz="2800" dirty="0" err="1"/>
              <a:t>atau</a:t>
            </a:r>
            <a:r>
              <a:rPr lang="en-ID" sz="2800" dirty="0"/>
              <a:t> </a:t>
            </a:r>
            <a:r>
              <a:rPr lang="en-ID" sz="2800" dirty="0" err="1"/>
              <a:t>organisasi</a:t>
            </a:r>
            <a:r>
              <a:rPr lang="en-ID" sz="2800" dirty="0"/>
              <a:t> yang </a:t>
            </a:r>
            <a:r>
              <a:rPr lang="en-ID" sz="2800" dirty="0" err="1"/>
              <a:t>sama</a:t>
            </a:r>
            <a:r>
              <a:rPr lang="en-ID" sz="2800" dirty="0"/>
              <a:t> </a:t>
            </a:r>
            <a:r>
              <a:rPr lang="en-ID" sz="2800" dirty="0" err="1"/>
              <a:t>namun</a:t>
            </a:r>
            <a:r>
              <a:rPr lang="en-ID" sz="2800" dirty="0"/>
              <a:t> </a:t>
            </a:r>
            <a:r>
              <a:rPr lang="en-ID" sz="2800" dirty="0" err="1"/>
              <a:t>berada</a:t>
            </a:r>
            <a:r>
              <a:rPr lang="en-ID" sz="2800" dirty="0"/>
              <a:t> </a:t>
            </a:r>
            <a:r>
              <a:rPr lang="en-ID" sz="2800" dirty="0" err="1"/>
              <a:t>dilokasi</a:t>
            </a:r>
            <a:r>
              <a:rPr lang="en-ID" sz="2800" dirty="0"/>
              <a:t> yang </a:t>
            </a:r>
            <a:r>
              <a:rPr lang="en-ID" sz="2800" dirty="0" err="1"/>
              <a:t>berbeda</a:t>
            </a:r>
            <a:r>
              <a:rPr lang="en-ID" sz="2800" dirty="0"/>
              <a:t>. </a:t>
            </a:r>
            <a:r>
              <a:rPr lang="en-ID" sz="2800" dirty="0" err="1"/>
              <a:t>mutasi</a:t>
            </a:r>
            <a:r>
              <a:rPr lang="en-ID" sz="2800" dirty="0"/>
              <a:t> di </a:t>
            </a:r>
            <a:r>
              <a:rPr lang="en-ID" sz="2800" dirty="0" err="1"/>
              <a:t>sekolah</a:t>
            </a:r>
            <a:r>
              <a:rPr lang="en-ID" sz="2800" dirty="0"/>
              <a:t> </a:t>
            </a:r>
            <a:r>
              <a:rPr lang="en-ID" sz="2800" dirty="0" err="1"/>
              <a:t>ini</a:t>
            </a:r>
            <a:r>
              <a:rPr lang="en-ID" sz="2800" dirty="0"/>
              <a:t> </a:t>
            </a:r>
            <a:r>
              <a:rPr lang="en-ID" sz="2800" dirty="0" err="1"/>
              <a:t>memang</a:t>
            </a:r>
            <a:r>
              <a:rPr lang="en-ID" sz="2800" dirty="0"/>
              <a:t> </a:t>
            </a:r>
            <a:r>
              <a:rPr lang="en-ID" sz="2800" dirty="0" err="1"/>
              <a:t>bisa</a:t>
            </a:r>
            <a:r>
              <a:rPr lang="en-ID" sz="2800" dirty="0"/>
              <a:t> </a:t>
            </a:r>
            <a:r>
              <a:rPr lang="en-ID" sz="2800" dirty="0" err="1"/>
              <a:t>dibilang</a:t>
            </a:r>
            <a:r>
              <a:rPr lang="en-ID" sz="2800" dirty="0"/>
              <a:t> </a:t>
            </a:r>
            <a:r>
              <a:rPr lang="en-ID" sz="2800" dirty="0" err="1"/>
              <a:t>sering</a:t>
            </a:r>
            <a:r>
              <a:rPr lang="en-ID" sz="2800" dirty="0"/>
              <a:t> </a:t>
            </a:r>
            <a:r>
              <a:rPr lang="en-ID" sz="2800" dirty="0" err="1"/>
              <a:t>terjadi</a:t>
            </a:r>
            <a:r>
              <a:rPr lang="en-ID" sz="2800" dirty="0"/>
              <a:t>, </a:t>
            </a:r>
            <a:r>
              <a:rPr lang="en-ID" sz="2800" dirty="0" err="1"/>
              <a:t>dikarenakan</a:t>
            </a:r>
            <a:r>
              <a:rPr lang="en-ID" sz="2800" dirty="0"/>
              <a:t> </a:t>
            </a:r>
            <a:r>
              <a:rPr lang="en-ID" sz="2800" dirty="0" err="1"/>
              <a:t>memiliki</a:t>
            </a:r>
            <a:r>
              <a:rPr lang="en-ID" sz="2800" dirty="0"/>
              <a:t> </a:t>
            </a:r>
            <a:r>
              <a:rPr lang="en-ID" sz="2800" dirty="0" err="1"/>
              <a:t>sekolah</a:t>
            </a:r>
            <a:r>
              <a:rPr lang="en-ID" sz="2800" dirty="0"/>
              <a:t> lain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tingkatan</a:t>
            </a:r>
            <a:r>
              <a:rPr lang="en-ID" sz="2800" dirty="0"/>
              <a:t> yang </a:t>
            </a:r>
            <a:r>
              <a:rPr lang="en-ID" sz="2800" dirty="0" err="1"/>
              <a:t>berbeda</a:t>
            </a:r>
            <a:r>
              <a:rPr lang="en-ID" sz="2800" dirty="0"/>
              <a:t> </a:t>
            </a:r>
            <a:r>
              <a:rPr lang="en-ID" sz="2800" dirty="0" err="1"/>
              <a:t>namun</a:t>
            </a:r>
            <a:r>
              <a:rPr lang="en-ID" sz="2800" dirty="0"/>
              <a:t> </a:t>
            </a:r>
            <a:r>
              <a:rPr lang="en-ID" sz="2800" dirty="0" err="1"/>
              <a:t>masih</a:t>
            </a:r>
            <a:r>
              <a:rPr lang="en-ID" sz="2800" dirty="0"/>
              <a:t> </a:t>
            </a:r>
            <a:r>
              <a:rPr lang="en-ID" sz="2800" dirty="0" err="1"/>
              <a:t>dalam</a:t>
            </a:r>
            <a:r>
              <a:rPr lang="en-ID" sz="2800" dirty="0"/>
              <a:t> Yayasan yang </a:t>
            </a:r>
            <a:r>
              <a:rPr lang="en-ID" sz="2800" dirty="0" err="1"/>
              <a:t>sama</a:t>
            </a:r>
            <a:r>
              <a:rPr lang="en-ID" sz="2800" dirty="0"/>
              <a:t>, </a:t>
            </a:r>
            <a:r>
              <a:rPr lang="en-ID" sz="2800" dirty="0" err="1"/>
              <a:t>jadi</a:t>
            </a:r>
            <a:r>
              <a:rPr lang="en-ID" sz="2800" dirty="0"/>
              <a:t> </a:t>
            </a:r>
            <a:r>
              <a:rPr lang="en-ID" sz="2800" dirty="0" err="1"/>
              <a:t>kadang</a:t>
            </a:r>
            <a:r>
              <a:rPr lang="en-ID" sz="2800" dirty="0"/>
              <a:t> kala </a:t>
            </a:r>
            <a:r>
              <a:rPr lang="en-ID" sz="2800" dirty="0" err="1"/>
              <a:t>sekolah</a:t>
            </a:r>
            <a:r>
              <a:rPr lang="en-ID" sz="2800" dirty="0"/>
              <a:t> lain </a:t>
            </a:r>
            <a:r>
              <a:rPr lang="en-ID" sz="2800" dirty="0" err="1"/>
              <a:t>dihadapkan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kurangnya</a:t>
            </a:r>
            <a:r>
              <a:rPr lang="en-ID" sz="2800" dirty="0"/>
              <a:t> </a:t>
            </a:r>
            <a:r>
              <a:rPr lang="en-ID" sz="2800" dirty="0" err="1"/>
              <a:t>tenaga</a:t>
            </a:r>
            <a:r>
              <a:rPr lang="en-ID" sz="2800" dirty="0"/>
              <a:t> </a:t>
            </a:r>
            <a:r>
              <a:rPr lang="en-ID" sz="2800" dirty="0" err="1"/>
              <a:t>pendidik</a:t>
            </a:r>
            <a:r>
              <a:rPr lang="en-ID" sz="2800" dirty="0"/>
              <a:t> yang </a:t>
            </a:r>
            <a:r>
              <a:rPr lang="en-ID" sz="2800" dirty="0" err="1"/>
              <a:t>berkompeten</a:t>
            </a:r>
            <a:r>
              <a:rPr lang="en-ID" sz="2800" dirty="0"/>
              <a:t> </a:t>
            </a:r>
            <a:r>
              <a:rPr lang="en-ID" sz="2800" dirty="0" err="1"/>
              <a:t>dibidangnya</a:t>
            </a:r>
            <a:r>
              <a:rPr lang="en-ID" sz="2800" dirty="0"/>
              <a:t>, aka </a:t>
            </a:r>
            <a:r>
              <a:rPr lang="en-ID" sz="2800" dirty="0" err="1"/>
              <a:t>dimutasi</a:t>
            </a:r>
            <a:r>
              <a:rPr lang="en-ID" sz="2800" dirty="0"/>
              <a:t> </a:t>
            </a:r>
            <a:r>
              <a:rPr lang="en-ID" sz="2800" dirty="0" err="1"/>
              <a:t>dari</a:t>
            </a:r>
            <a:r>
              <a:rPr lang="en-ID" sz="2800" dirty="0"/>
              <a:t> MA Tunas Pertiwi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jabatan</a:t>
            </a:r>
            <a:r>
              <a:rPr lang="en-ID" sz="2800" dirty="0"/>
              <a:t> dan </a:t>
            </a:r>
            <a:r>
              <a:rPr lang="en-ID" sz="2800" dirty="0" err="1"/>
              <a:t>kompensasi</a:t>
            </a:r>
            <a:r>
              <a:rPr lang="en-ID" sz="2800" dirty="0"/>
              <a:t> yang </a:t>
            </a:r>
            <a:r>
              <a:rPr lang="en-ID" sz="2800" dirty="0" err="1"/>
              <a:t>sama</a:t>
            </a:r>
            <a:r>
              <a:rPr lang="en-ID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98420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9ED6E-1B47-4FE6-AF45-E4CA944A5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1024128" y="-1961322"/>
            <a:ext cx="4316498" cy="1166192"/>
          </a:xfrm>
        </p:spPr>
        <p:txBody>
          <a:bodyPr>
            <a:normAutofit/>
          </a:bodyPr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F8997-1435-484A-B5F6-93804DC25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113183"/>
            <a:ext cx="9720073" cy="5196177"/>
          </a:xfrm>
        </p:spPr>
        <p:txBody>
          <a:bodyPr/>
          <a:lstStyle/>
          <a:p>
            <a:r>
              <a:rPr lang="en-US" dirty="0" err="1"/>
              <a:t>Promosi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promosi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cermat</a:t>
            </a:r>
            <a:r>
              <a:rPr lang="en-ID" dirty="0"/>
              <a:t>. </a:t>
            </a:r>
            <a:r>
              <a:rPr lang="en-ID" dirty="0" err="1"/>
              <a:t>Bila</a:t>
            </a:r>
            <a:r>
              <a:rPr lang="en-ID" dirty="0"/>
              <a:t> yang </a:t>
            </a:r>
            <a:r>
              <a:rPr lang="en-ID" dirty="0" err="1"/>
              <a:t>dipromosikan</a:t>
            </a:r>
            <a:r>
              <a:rPr lang="en-ID" dirty="0"/>
              <a:t>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level </a:t>
            </a:r>
            <a:r>
              <a:rPr lang="en-ID" dirty="0" err="1"/>
              <a:t>rendah</a:t>
            </a:r>
            <a:r>
              <a:rPr lang="en-ID" dirty="0"/>
              <a:t>, </a:t>
            </a: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diperlukan</a:t>
            </a:r>
            <a:r>
              <a:rPr lang="en-ID" dirty="0"/>
              <a:t> </a:t>
            </a:r>
            <a:r>
              <a:rPr lang="en-ID" dirty="0" err="1"/>
              <a:t>persyaratan</a:t>
            </a:r>
            <a:r>
              <a:rPr lang="en-ID" dirty="0"/>
              <a:t> yang </a:t>
            </a:r>
            <a:r>
              <a:rPr lang="en-ID" dirty="0" err="1"/>
              <a:t>terlalu</a:t>
            </a:r>
            <a:r>
              <a:rPr lang="en-ID" dirty="0"/>
              <a:t> </a:t>
            </a:r>
            <a:r>
              <a:rPr lang="en-ID" dirty="0" err="1"/>
              <a:t>ketat</a:t>
            </a:r>
            <a:r>
              <a:rPr lang="en-ID" dirty="0"/>
              <a:t>. </a:t>
            </a:r>
            <a:r>
              <a:rPr lang="en-ID" dirty="0" err="1"/>
              <a:t>Namun</a:t>
            </a:r>
            <a:r>
              <a:rPr lang="en-ID" dirty="0"/>
              <a:t> </a:t>
            </a:r>
            <a:r>
              <a:rPr lang="en-ID" dirty="0" err="1"/>
              <a:t>bila</a:t>
            </a:r>
            <a:r>
              <a:rPr lang="en-ID" dirty="0"/>
              <a:t> </a:t>
            </a:r>
            <a:r>
              <a:rPr lang="en-ID" dirty="0" err="1"/>
              <a:t>promosi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mengisi</a:t>
            </a:r>
            <a:r>
              <a:rPr lang="en-ID" dirty="0"/>
              <a:t> </a:t>
            </a:r>
            <a:r>
              <a:rPr lang="en-ID" dirty="0" err="1"/>
              <a:t>jabatan-jabatan</a:t>
            </a:r>
            <a:r>
              <a:rPr lang="en-ID" dirty="0"/>
              <a:t> </a:t>
            </a:r>
            <a:r>
              <a:rPr lang="en-ID" dirty="0" err="1"/>
              <a:t>strategis</a:t>
            </a:r>
            <a:r>
              <a:rPr lang="en-ID" dirty="0"/>
              <a:t> yang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memerlukan</a:t>
            </a:r>
            <a:r>
              <a:rPr lang="en-ID" dirty="0"/>
              <a:t> </a:t>
            </a:r>
            <a:r>
              <a:rPr lang="en-ID" dirty="0" err="1"/>
              <a:t>persyaratan</a:t>
            </a:r>
            <a:r>
              <a:rPr lang="en-ID" dirty="0"/>
              <a:t> </a:t>
            </a:r>
            <a:r>
              <a:rPr lang="en-ID" dirty="0" err="1"/>
              <a:t>khusus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pengamatan</a:t>
            </a:r>
            <a:r>
              <a:rPr lang="en-ID" dirty="0"/>
              <a:t> </a:t>
            </a:r>
            <a:r>
              <a:rPr lang="en-ID" dirty="0" err="1"/>
              <a:t>mendalam</a:t>
            </a:r>
            <a:r>
              <a:rPr lang="en-ID" dirty="0"/>
              <a:t> </a:t>
            </a:r>
            <a:r>
              <a:rPr lang="en-ID" dirty="0" err="1"/>
              <a:t>perihal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konseptual</a:t>
            </a:r>
            <a:r>
              <a:rPr lang="en-ID" dirty="0"/>
              <a:t>, </a:t>
            </a:r>
            <a:r>
              <a:rPr lang="en-ID" dirty="0" err="1"/>
              <a:t>manajemen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integritas</a:t>
            </a:r>
            <a:r>
              <a:rPr lang="en-ID" dirty="0"/>
              <a:t> yang </a:t>
            </a:r>
            <a:r>
              <a:rPr lang="en-ID" dirty="0" err="1"/>
              <a:t>tinggi</a:t>
            </a:r>
            <a:r>
              <a:rPr lang="en-ID" dirty="0"/>
              <a:t>. </a:t>
            </a:r>
          </a:p>
          <a:p>
            <a:r>
              <a:rPr lang="en-ID" dirty="0" err="1"/>
              <a:t>Sekolah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pernah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promosi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guru-guru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mengisi</a:t>
            </a:r>
            <a:r>
              <a:rPr lang="en-ID" dirty="0"/>
              <a:t> </a:t>
            </a:r>
            <a:r>
              <a:rPr lang="en-ID" dirty="0" err="1"/>
              <a:t>jabatan</a:t>
            </a:r>
            <a:r>
              <a:rPr lang="en-ID" dirty="0"/>
              <a:t> yang </a:t>
            </a:r>
            <a:r>
              <a:rPr lang="en-ID" dirty="0" err="1"/>
              <a:t>diantaranya</a:t>
            </a:r>
            <a:r>
              <a:rPr lang="en-ID" dirty="0"/>
              <a:t>, </a:t>
            </a:r>
            <a:r>
              <a:rPr lang="en-ID" dirty="0" err="1"/>
              <a:t>bidang</a:t>
            </a:r>
            <a:r>
              <a:rPr lang="en-ID" dirty="0"/>
              <a:t> </a:t>
            </a:r>
            <a:r>
              <a:rPr lang="en-ID" dirty="0" err="1"/>
              <a:t>kurikulum</a:t>
            </a:r>
            <a:r>
              <a:rPr lang="en-ID" dirty="0"/>
              <a:t>, </a:t>
            </a:r>
            <a:r>
              <a:rPr lang="en-ID" dirty="0" err="1"/>
              <a:t>kesiswaan</a:t>
            </a:r>
            <a:r>
              <a:rPr lang="en-ID" dirty="0"/>
              <a:t> dan </a:t>
            </a:r>
            <a:r>
              <a:rPr lang="en-ID" dirty="0" err="1"/>
              <a:t>wali</a:t>
            </a:r>
            <a:r>
              <a:rPr lang="en-ID" dirty="0"/>
              <a:t> </a:t>
            </a:r>
            <a:r>
              <a:rPr lang="en-ID" dirty="0" err="1"/>
              <a:t>kelas</a:t>
            </a:r>
            <a:r>
              <a:rPr lang="en-ID" dirty="0"/>
              <a:t>. </a:t>
            </a:r>
            <a:r>
              <a:rPr lang="en-ID" dirty="0" err="1"/>
              <a:t>Tentunya</a:t>
            </a:r>
            <a:r>
              <a:rPr lang="en-ID" dirty="0"/>
              <a:t> </a:t>
            </a:r>
            <a:r>
              <a:rPr lang="en-ID" dirty="0" err="1"/>
              <a:t>promosi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serta-merta</a:t>
            </a:r>
            <a:r>
              <a:rPr lang="en-ID" dirty="0"/>
              <a:t> </a:t>
            </a:r>
            <a:r>
              <a:rPr lang="en-ID" dirty="0" err="1"/>
              <a:t>didapatkan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. Ada </a:t>
            </a: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kompetensi</a:t>
            </a:r>
            <a:r>
              <a:rPr lang="en-ID" dirty="0"/>
              <a:t> dan </a:t>
            </a:r>
            <a:r>
              <a:rPr lang="en-ID" dirty="0" err="1"/>
              <a:t>kriteria</a:t>
            </a:r>
            <a:r>
              <a:rPr lang="en-ID" dirty="0"/>
              <a:t> yang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terpenuhi</a:t>
            </a:r>
            <a:r>
              <a:rPr lang="en-ID" dirty="0"/>
              <a:t> </a:t>
            </a:r>
            <a:r>
              <a:rPr lang="en-ID" dirty="0" err="1"/>
              <a:t>dimana</a:t>
            </a:r>
            <a:r>
              <a:rPr lang="en-ID" dirty="0"/>
              <a:t> </a:t>
            </a:r>
            <a:r>
              <a:rPr lang="en-ID" dirty="0" err="1"/>
              <a:t>tenaga</a:t>
            </a:r>
            <a:r>
              <a:rPr lang="en-ID" dirty="0"/>
              <a:t> </a:t>
            </a:r>
            <a:r>
              <a:rPr lang="en-ID" dirty="0" err="1"/>
              <a:t>pendidik</a:t>
            </a:r>
            <a:r>
              <a:rPr lang="en-ID" dirty="0"/>
              <a:t> yang </a:t>
            </a:r>
            <a:r>
              <a:rPr lang="en-ID" dirty="0" err="1"/>
              <a:t>berkompeten</a:t>
            </a:r>
            <a:r>
              <a:rPr lang="en-ID" dirty="0"/>
              <a:t> </a:t>
            </a:r>
            <a:r>
              <a:rPr lang="en-ID" dirty="0" err="1"/>
              <a:t>dibidangnya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integritas</a:t>
            </a:r>
            <a:r>
              <a:rPr lang="en-ID" dirty="0"/>
              <a:t> yang </a:t>
            </a:r>
            <a:r>
              <a:rPr lang="en-ID" dirty="0" err="1"/>
              <a:t>tinggi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kandidat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dipromosikan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4483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AC688-C274-4416-86E2-806E9F207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-1630017"/>
            <a:ext cx="9720072" cy="583095"/>
          </a:xfrm>
        </p:spPr>
        <p:txBody>
          <a:bodyPr>
            <a:normAutofit fontScale="90000"/>
          </a:bodyPr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E331B-5C1D-49B0-AE9C-5F0126C30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7" y="1066800"/>
            <a:ext cx="9720073" cy="4023360"/>
          </a:xfrm>
        </p:spPr>
        <p:txBody>
          <a:bodyPr/>
          <a:lstStyle/>
          <a:p>
            <a:r>
              <a:rPr lang="en-ID" dirty="0" err="1"/>
              <a:t>Demosi</a:t>
            </a:r>
            <a:r>
              <a:rPr lang="en-ID" dirty="0"/>
              <a:t> </a:t>
            </a:r>
          </a:p>
          <a:p>
            <a:r>
              <a:rPr lang="en-ID" dirty="0" err="1"/>
              <a:t>Pihak</a:t>
            </a:r>
            <a:r>
              <a:rPr lang="en-ID" dirty="0"/>
              <a:t> </a:t>
            </a:r>
            <a:r>
              <a:rPr lang="en-ID" dirty="0" err="1"/>
              <a:t>sekolah</a:t>
            </a:r>
            <a:r>
              <a:rPr lang="en-ID" dirty="0"/>
              <a:t> </a:t>
            </a:r>
            <a:r>
              <a:rPr lang="en-ID" dirty="0" err="1"/>
              <a:t>mengklaim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pernah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demosi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tenaga</a:t>
            </a:r>
            <a:r>
              <a:rPr lang="en-ID" dirty="0"/>
              <a:t> </a:t>
            </a:r>
            <a:r>
              <a:rPr lang="en-ID" dirty="0" err="1"/>
              <a:t>pendidik</a:t>
            </a:r>
            <a:r>
              <a:rPr lang="en-ID" dirty="0"/>
              <a:t> </a:t>
            </a:r>
            <a:r>
              <a:rPr lang="en-ID" dirty="0" err="1"/>
              <a:t>manapun</a:t>
            </a:r>
            <a:r>
              <a:rPr lang="en-ID" dirty="0"/>
              <a:t> yang </a:t>
            </a:r>
            <a:r>
              <a:rPr lang="en-ID" dirty="0" err="1"/>
              <a:t>ada</a:t>
            </a:r>
            <a:r>
              <a:rPr lang="en-ID" dirty="0"/>
              <a:t> di </a:t>
            </a:r>
            <a:r>
              <a:rPr lang="en-ID" dirty="0" err="1"/>
              <a:t>sekolah</a:t>
            </a:r>
            <a:r>
              <a:rPr lang="en-ID" dirty="0"/>
              <a:t> MA Tunas Pertiwi </a:t>
            </a:r>
            <a:r>
              <a:rPr lang="en-ID" dirty="0" err="1"/>
              <a:t>dikarenakan</a:t>
            </a:r>
            <a:r>
              <a:rPr lang="en-ID" dirty="0"/>
              <a:t> </a:t>
            </a:r>
            <a:r>
              <a:rPr lang="en-ID" dirty="0" err="1"/>
              <a:t>tenaga</a:t>
            </a:r>
            <a:r>
              <a:rPr lang="en-ID" dirty="0"/>
              <a:t> </a:t>
            </a:r>
            <a:r>
              <a:rPr lang="en-ID" dirty="0" err="1"/>
              <a:t>pendidik</a:t>
            </a:r>
            <a:r>
              <a:rPr lang="en-ID" dirty="0"/>
              <a:t> yang </a:t>
            </a:r>
            <a:r>
              <a:rPr lang="en-ID" dirty="0" err="1"/>
              <a:t>berada</a:t>
            </a:r>
            <a:r>
              <a:rPr lang="en-ID" dirty="0"/>
              <a:t> </a:t>
            </a:r>
            <a:r>
              <a:rPr lang="en-ID" dirty="0" err="1"/>
              <a:t>dibawah</a:t>
            </a:r>
            <a:r>
              <a:rPr lang="en-ID" dirty="0"/>
              <a:t> </a:t>
            </a:r>
            <a:r>
              <a:rPr lang="en-ID" dirty="0" err="1"/>
              <a:t>kepemimpinannya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integritas</a:t>
            </a:r>
            <a:r>
              <a:rPr lang="en-ID" dirty="0"/>
              <a:t> dan </a:t>
            </a:r>
            <a:r>
              <a:rPr lang="en-ID" dirty="0" err="1"/>
              <a:t>kompetensinya</a:t>
            </a:r>
            <a:r>
              <a:rPr lang="en-ID" dirty="0"/>
              <a:t> </a:t>
            </a:r>
            <a:r>
              <a:rPr lang="en-ID" dirty="0" err="1"/>
              <a:t>masing-masing</a:t>
            </a:r>
            <a:r>
              <a:rPr lang="en-ID" dirty="0"/>
              <a:t>. </a:t>
            </a:r>
          </a:p>
          <a:p>
            <a:r>
              <a:rPr lang="en-ID" dirty="0" err="1"/>
              <a:t>Demosi</a:t>
            </a:r>
            <a:r>
              <a:rPr lang="en-ID" dirty="0"/>
              <a:t> pada </a:t>
            </a:r>
            <a:r>
              <a:rPr lang="en-ID" dirty="0" err="1"/>
              <a:t>dasaranya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mempengaruhi</a:t>
            </a:r>
            <a:r>
              <a:rPr lang="en-ID" dirty="0"/>
              <a:t> </a:t>
            </a:r>
            <a:r>
              <a:rPr lang="en-ID" dirty="0" err="1"/>
              <a:t>kinerja</a:t>
            </a:r>
            <a:r>
              <a:rPr lang="en-ID" dirty="0"/>
              <a:t> </a:t>
            </a:r>
            <a:r>
              <a:rPr lang="en-ID" dirty="0" err="1"/>
              <a:t>tenaga</a:t>
            </a:r>
            <a:r>
              <a:rPr lang="en-ID" dirty="0"/>
              <a:t> </a:t>
            </a:r>
            <a:r>
              <a:rPr lang="en-ID" dirty="0" err="1"/>
              <a:t>pendidik</a:t>
            </a:r>
            <a:r>
              <a:rPr lang="en-ID" dirty="0"/>
              <a:t>, </a:t>
            </a:r>
            <a:r>
              <a:rPr lang="en-ID" dirty="0" err="1"/>
              <a:t>dari</a:t>
            </a:r>
            <a:r>
              <a:rPr lang="en-ID" dirty="0"/>
              <a:t> yang </a:t>
            </a:r>
            <a:r>
              <a:rPr lang="en-ID" dirty="0" err="1"/>
              <a:t>tadinya</a:t>
            </a:r>
            <a:r>
              <a:rPr lang="en-ID" dirty="0"/>
              <a:t> </a:t>
            </a:r>
            <a:r>
              <a:rPr lang="en-ID" dirty="0" err="1"/>
              <a:t>percaya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kurang</a:t>
            </a:r>
            <a:r>
              <a:rPr lang="en-ID" dirty="0"/>
              <a:t> </a:t>
            </a:r>
            <a:r>
              <a:rPr lang="en-ID" dirty="0" err="1"/>
              <a:t>percaya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dikarenakan</a:t>
            </a:r>
            <a:r>
              <a:rPr lang="en-ID" dirty="0"/>
              <a:t> </a:t>
            </a:r>
            <a:r>
              <a:rPr lang="en-ID" dirty="0" err="1"/>
              <a:t>mengganggap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demosi</a:t>
            </a:r>
            <a:r>
              <a:rPr lang="en-ID" dirty="0"/>
              <a:t> yang </a:t>
            </a:r>
            <a:r>
              <a:rPr lang="en-ID" dirty="0" err="1"/>
              <a:t>menimpa</a:t>
            </a:r>
            <a:r>
              <a:rPr lang="en-ID" dirty="0"/>
              <a:t> </a:t>
            </a:r>
            <a:r>
              <a:rPr lang="en-ID" dirty="0" err="1"/>
              <a:t>dirinya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kekurangan</a:t>
            </a:r>
            <a:r>
              <a:rPr lang="en-ID" dirty="0"/>
              <a:t> </a:t>
            </a:r>
            <a:r>
              <a:rPr lang="en-ID" dirty="0" err="1"/>
              <a:t>bahkan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kesalahan</a:t>
            </a:r>
            <a:r>
              <a:rPr lang="en-ID" dirty="0"/>
              <a:t> yang </a:t>
            </a:r>
            <a:r>
              <a:rPr lang="en-ID" dirty="0" err="1"/>
              <a:t>ada</a:t>
            </a:r>
            <a:r>
              <a:rPr lang="en-ID" dirty="0"/>
              <a:t> pada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tenaga</a:t>
            </a:r>
            <a:r>
              <a:rPr lang="en-ID" dirty="0"/>
              <a:t> </a:t>
            </a:r>
            <a:r>
              <a:rPr lang="en-ID" dirty="0" err="1"/>
              <a:t>pendidik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mengakibatkan</a:t>
            </a:r>
            <a:r>
              <a:rPr lang="en-ID" dirty="0"/>
              <a:t> </a:t>
            </a:r>
            <a:r>
              <a:rPr lang="en-ID" dirty="0" err="1"/>
              <a:t>dirinya</a:t>
            </a:r>
            <a:r>
              <a:rPr lang="en-ID" dirty="0"/>
              <a:t> </a:t>
            </a:r>
            <a:r>
              <a:rPr lang="en-ID" dirty="0" err="1"/>
              <a:t>menerima</a:t>
            </a:r>
            <a:r>
              <a:rPr lang="en-ID" dirty="0"/>
              <a:t> </a:t>
            </a:r>
            <a:r>
              <a:rPr lang="en-ID" dirty="0" err="1"/>
              <a:t>demosi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4603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75DB4-75C6-4FA0-8B13-637B1E1F2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4882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Hasil </a:t>
            </a:r>
            <a:r>
              <a:rPr lang="en-US" dirty="0" err="1"/>
              <a:t>penelitian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A07EB-A41E-41CF-81E4-13D022712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524000"/>
            <a:ext cx="9720073" cy="4785360"/>
          </a:xfrm>
        </p:spPr>
        <p:txBody>
          <a:bodyPr/>
          <a:lstStyle/>
          <a:p>
            <a:r>
              <a:rPr lang="en-ID" sz="2800" dirty="0"/>
              <a:t>5</a:t>
            </a:r>
            <a:r>
              <a:rPr lang="en-ID" sz="2800" b="1" dirty="0"/>
              <a:t>. </a:t>
            </a:r>
            <a:r>
              <a:rPr lang="en-ID" sz="2800" dirty="0" err="1"/>
              <a:t>Motivasi</a:t>
            </a:r>
            <a:r>
              <a:rPr lang="en-ID" sz="2800" dirty="0"/>
              <a:t> </a:t>
            </a:r>
            <a:r>
              <a:rPr lang="en-ID" sz="2800" dirty="0" err="1"/>
              <a:t>kerja</a:t>
            </a:r>
            <a:r>
              <a:rPr lang="en-ID" sz="2800" dirty="0"/>
              <a:t> Guru </a:t>
            </a:r>
            <a:r>
              <a:rPr lang="en-ID" sz="2800" dirty="0" err="1"/>
              <a:t>dalam</a:t>
            </a:r>
            <a:r>
              <a:rPr lang="en-ID" sz="2800" dirty="0"/>
              <a:t> </a:t>
            </a:r>
            <a:r>
              <a:rPr lang="en-ID" sz="2800" dirty="0" err="1"/>
              <a:t>Melaksanakan</a:t>
            </a:r>
            <a:r>
              <a:rPr lang="en-ID" sz="2800" dirty="0"/>
              <a:t> </a:t>
            </a:r>
            <a:r>
              <a:rPr lang="en-ID" sz="2800" dirty="0" err="1"/>
              <a:t>Tugas</a:t>
            </a:r>
            <a:r>
              <a:rPr lang="en-ID" sz="2800" dirty="0"/>
              <a:t> di MA Tunas Pertiwi  </a:t>
            </a:r>
          </a:p>
          <a:p>
            <a:endParaRPr lang="en-ID" sz="2800" dirty="0"/>
          </a:p>
          <a:p>
            <a:pPr algn="just"/>
            <a:r>
              <a:rPr lang="en-ID" sz="2400" dirty="0" err="1"/>
              <a:t>motivasi</a:t>
            </a:r>
            <a:r>
              <a:rPr lang="en-ID" sz="2400" dirty="0"/>
              <a:t> </a:t>
            </a:r>
            <a:r>
              <a:rPr lang="en-ID" sz="2400" dirty="0" err="1"/>
              <a:t>terhadap</a:t>
            </a:r>
            <a:r>
              <a:rPr lang="en-ID" sz="2400" dirty="0"/>
              <a:t> </a:t>
            </a:r>
            <a:r>
              <a:rPr lang="en-ID" sz="2400" dirty="0" err="1"/>
              <a:t>tenaga</a:t>
            </a:r>
            <a:r>
              <a:rPr lang="en-ID" sz="2400" dirty="0"/>
              <a:t> </a:t>
            </a:r>
            <a:r>
              <a:rPr lang="en-ID" sz="2400" dirty="0" err="1"/>
              <a:t>pendidik</a:t>
            </a:r>
            <a:r>
              <a:rPr lang="en-ID" sz="2400" dirty="0"/>
              <a:t> </a:t>
            </a:r>
            <a:r>
              <a:rPr lang="en-ID" sz="2400" dirty="0" err="1"/>
              <a:t>tercipta</a:t>
            </a:r>
            <a:r>
              <a:rPr lang="en-ID" sz="2400" dirty="0"/>
              <a:t> </a:t>
            </a:r>
            <a:r>
              <a:rPr lang="en-ID" sz="2400" dirty="0" err="1"/>
              <a:t>atas</a:t>
            </a:r>
            <a:r>
              <a:rPr lang="en-ID" sz="2400" dirty="0"/>
              <a:t> </a:t>
            </a:r>
            <a:r>
              <a:rPr lang="en-ID" sz="2400" dirty="0" err="1"/>
              <a:t>beberapa</a:t>
            </a:r>
            <a:r>
              <a:rPr lang="en-ID" sz="2400" dirty="0"/>
              <a:t> </a:t>
            </a:r>
            <a:r>
              <a:rPr lang="en-ID" sz="2400" dirty="0" err="1"/>
              <a:t>faktor</a:t>
            </a:r>
            <a:r>
              <a:rPr lang="en-ID" sz="2400" dirty="0"/>
              <a:t>, </a:t>
            </a:r>
            <a:r>
              <a:rPr lang="en-ID" sz="2400" dirty="0" err="1"/>
              <a:t>faktor</a:t>
            </a:r>
            <a:r>
              <a:rPr lang="en-ID" sz="2400" dirty="0"/>
              <a:t> </a:t>
            </a:r>
            <a:r>
              <a:rPr lang="en-ID" sz="2400" dirty="0" err="1"/>
              <a:t>tersebut</a:t>
            </a:r>
            <a:r>
              <a:rPr lang="en-ID" sz="2400" dirty="0"/>
              <a:t> </a:t>
            </a:r>
            <a:r>
              <a:rPr lang="en-ID" sz="2400" dirty="0" err="1"/>
              <a:t>bisa</a:t>
            </a:r>
            <a:r>
              <a:rPr lang="en-ID" sz="2400" dirty="0"/>
              <a:t> </a:t>
            </a:r>
            <a:r>
              <a:rPr lang="en-ID" sz="2400" dirty="0" err="1"/>
              <a:t>berupa</a:t>
            </a:r>
            <a:r>
              <a:rPr lang="en-ID" sz="2400" dirty="0"/>
              <a:t> </a:t>
            </a:r>
            <a:r>
              <a:rPr lang="en-ID" sz="2400" dirty="0" err="1"/>
              <a:t>promosi</a:t>
            </a:r>
            <a:r>
              <a:rPr lang="en-ID" sz="2400" dirty="0"/>
              <a:t> </a:t>
            </a:r>
            <a:r>
              <a:rPr lang="en-ID" sz="2400" dirty="0" err="1"/>
              <a:t>bahkan</a:t>
            </a:r>
            <a:r>
              <a:rPr lang="en-ID" sz="2400" dirty="0"/>
              <a:t> </a:t>
            </a:r>
            <a:r>
              <a:rPr lang="en-ID" sz="2400" dirty="0" err="1"/>
              <a:t>kompensasi</a:t>
            </a:r>
            <a:r>
              <a:rPr lang="en-ID" sz="2400" dirty="0"/>
              <a:t>. </a:t>
            </a:r>
            <a:r>
              <a:rPr lang="en-ID" sz="2400" dirty="0" err="1"/>
              <a:t>Terlepas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situasi</a:t>
            </a:r>
            <a:r>
              <a:rPr lang="en-ID" sz="2400" dirty="0"/>
              <a:t> </a:t>
            </a:r>
            <a:r>
              <a:rPr lang="en-ID" sz="2400" dirty="0" err="1"/>
              <a:t>kewajiban</a:t>
            </a:r>
            <a:r>
              <a:rPr lang="en-ID" sz="2400" dirty="0"/>
              <a:t> </a:t>
            </a:r>
            <a:r>
              <a:rPr lang="en-ID" sz="2400" dirty="0" err="1"/>
              <a:t>bertugas</a:t>
            </a:r>
            <a:r>
              <a:rPr lang="en-ID" sz="2400" dirty="0"/>
              <a:t> dan </a:t>
            </a:r>
            <a:r>
              <a:rPr lang="en-ID" sz="2400" dirty="0" err="1"/>
              <a:t>tanggung</a:t>
            </a:r>
            <a:r>
              <a:rPr lang="en-ID" sz="2400" dirty="0"/>
              <a:t> </a:t>
            </a:r>
            <a:r>
              <a:rPr lang="en-ID" sz="2400" dirty="0" err="1"/>
              <a:t>jawab</a:t>
            </a:r>
            <a:r>
              <a:rPr lang="en-ID" sz="2400" dirty="0"/>
              <a:t> </a:t>
            </a:r>
            <a:r>
              <a:rPr lang="en-ID" sz="2400" dirty="0" err="1"/>
              <a:t>mencerdaskan</a:t>
            </a:r>
            <a:r>
              <a:rPr lang="en-ID" sz="2400" dirty="0"/>
              <a:t> </a:t>
            </a:r>
            <a:r>
              <a:rPr lang="en-ID" sz="2400" dirty="0" err="1"/>
              <a:t>anak</a:t>
            </a:r>
            <a:r>
              <a:rPr lang="en-ID" sz="2400" dirty="0"/>
              <a:t> </a:t>
            </a:r>
            <a:r>
              <a:rPr lang="en-ID" sz="2400" dirty="0" err="1"/>
              <a:t>bangsa</a:t>
            </a:r>
            <a:r>
              <a:rPr lang="en-ID" sz="2400" dirty="0"/>
              <a:t>, </a:t>
            </a:r>
            <a:r>
              <a:rPr lang="en-ID" sz="2400" dirty="0" err="1"/>
              <a:t>tidak</a:t>
            </a:r>
            <a:r>
              <a:rPr lang="en-ID" sz="2400" dirty="0"/>
              <a:t> </a:t>
            </a:r>
            <a:r>
              <a:rPr lang="en-ID" sz="2400" dirty="0" err="1"/>
              <a:t>dipungkiri</a:t>
            </a:r>
            <a:r>
              <a:rPr lang="en-ID" sz="2400" dirty="0"/>
              <a:t> </a:t>
            </a:r>
            <a:r>
              <a:rPr lang="en-ID" sz="2400" dirty="0" err="1"/>
              <a:t>budaya</a:t>
            </a:r>
            <a:r>
              <a:rPr lang="en-ID" sz="2400" dirty="0"/>
              <a:t> </a:t>
            </a:r>
            <a:r>
              <a:rPr lang="en-ID" sz="2400" dirty="0" err="1"/>
              <a:t>organisasi</a:t>
            </a:r>
            <a:r>
              <a:rPr lang="en-ID" sz="2400" dirty="0"/>
              <a:t>, </a:t>
            </a:r>
            <a:r>
              <a:rPr lang="en-ID" sz="2400" dirty="0" err="1"/>
              <a:t>promosi</a:t>
            </a:r>
            <a:r>
              <a:rPr lang="en-ID" sz="2400" dirty="0"/>
              <a:t> dan </a:t>
            </a:r>
            <a:r>
              <a:rPr lang="en-ID" sz="2400" dirty="0" err="1"/>
              <a:t>kompensasi</a:t>
            </a:r>
            <a:r>
              <a:rPr lang="en-ID" sz="2400" dirty="0"/>
              <a:t>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memotivasi</a:t>
            </a:r>
            <a:r>
              <a:rPr lang="en-ID" sz="2400" dirty="0"/>
              <a:t> </a:t>
            </a:r>
            <a:r>
              <a:rPr lang="en-ID" sz="2400" dirty="0" err="1"/>
              <a:t>tenaga</a:t>
            </a:r>
            <a:r>
              <a:rPr lang="en-ID" sz="2400" dirty="0"/>
              <a:t> </a:t>
            </a:r>
            <a:r>
              <a:rPr lang="en-ID" sz="2400" dirty="0" err="1"/>
              <a:t>pendidik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memberikan</a:t>
            </a:r>
            <a:r>
              <a:rPr lang="en-ID" sz="2400" dirty="0"/>
              <a:t> </a:t>
            </a:r>
            <a:r>
              <a:rPr lang="en-ID" sz="2400" dirty="0" err="1"/>
              <a:t>pelayan</a:t>
            </a:r>
            <a:r>
              <a:rPr lang="en-ID" sz="2400" dirty="0"/>
              <a:t> yang </a:t>
            </a:r>
            <a:r>
              <a:rPr lang="en-ID" sz="2400" dirty="0" err="1"/>
              <a:t>lebih</a:t>
            </a:r>
            <a:r>
              <a:rPr lang="en-ID" sz="2400" dirty="0"/>
              <a:t> </a:t>
            </a:r>
            <a:r>
              <a:rPr lang="en-ID" sz="2400" dirty="0" err="1"/>
              <a:t>baik</a:t>
            </a:r>
            <a:r>
              <a:rPr lang="en-ID" sz="2400" dirty="0"/>
              <a:t> </a:t>
            </a:r>
            <a:r>
              <a:rPr lang="en-ID" sz="2400" dirty="0" err="1"/>
              <a:t>lagi</a:t>
            </a:r>
            <a:r>
              <a:rPr lang="en-ID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6632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9B6F3-3D8F-48E6-8BBC-77100C705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40001"/>
          </a:xfrm>
        </p:spPr>
        <p:txBody>
          <a:bodyPr/>
          <a:lstStyle/>
          <a:p>
            <a:pPr algn="ctr"/>
            <a:r>
              <a:rPr lang="en-US" dirty="0"/>
              <a:t>Kesimpulan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5E868-060A-404F-B686-73A4A4C5D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 err="1"/>
              <a:t>Berdasarkan</a:t>
            </a:r>
            <a:r>
              <a:rPr lang="en-US" sz="3200" dirty="0"/>
              <a:t> </a:t>
            </a:r>
            <a:r>
              <a:rPr lang="en-US" sz="3200" dirty="0" err="1"/>
              <a:t>hasil</a:t>
            </a:r>
            <a:r>
              <a:rPr lang="en-US" sz="3200" dirty="0"/>
              <a:t> </a:t>
            </a:r>
            <a:r>
              <a:rPr lang="en-US" sz="3200" dirty="0" err="1"/>
              <a:t>penelitian</a:t>
            </a:r>
            <a:r>
              <a:rPr lang="en-US" sz="3200" dirty="0"/>
              <a:t>, </a:t>
            </a:r>
            <a:r>
              <a:rPr lang="en-US" sz="3200" dirty="0" err="1"/>
              <a:t>penulis</a:t>
            </a:r>
            <a:r>
              <a:rPr lang="en-US" sz="3200" dirty="0"/>
              <a:t> </a:t>
            </a:r>
            <a:r>
              <a:rPr lang="en-US" sz="3200" dirty="0" err="1"/>
              <a:t>menyimpulkan</a:t>
            </a:r>
            <a:r>
              <a:rPr lang="en-US" sz="3200" dirty="0"/>
              <a:t> </a:t>
            </a:r>
            <a:r>
              <a:rPr lang="en-US" sz="3200" dirty="0" err="1"/>
              <a:t>bahwa</a:t>
            </a:r>
            <a:r>
              <a:rPr lang="en-US" sz="3200" dirty="0"/>
              <a:t> program </a:t>
            </a:r>
            <a:r>
              <a:rPr lang="en-US" sz="3200" dirty="0" err="1"/>
              <a:t>pengembangan</a:t>
            </a:r>
            <a:r>
              <a:rPr lang="en-US" sz="3200" dirty="0"/>
              <a:t> </a:t>
            </a:r>
            <a:r>
              <a:rPr lang="en-US" sz="3200" dirty="0" err="1"/>
              <a:t>tenaga</a:t>
            </a:r>
            <a:r>
              <a:rPr lang="en-US" sz="3200" dirty="0"/>
              <a:t> </a:t>
            </a:r>
            <a:r>
              <a:rPr lang="en-US" sz="3200" dirty="0" err="1"/>
              <a:t>pendidik</a:t>
            </a:r>
            <a:r>
              <a:rPr lang="en-US" sz="3200" dirty="0"/>
              <a:t> di MA Tunas Pertiwi </a:t>
            </a:r>
            <a:r>
              <a:rPr lang="en-US" sz="3200" dirty="0" err="1"/>
              <a:t>tergolong</a:t>
            </a:r>
            <a:r>
              <a:rPr lang="en-US" sz="3200" dirty="0"/>
              <a:t> </a:t>
            </a:r>
            <a:r>
              <a:rPr lang="en-US" sz="3200" dirty="0" err="1"/>
              <a:t>baik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program-program </a:t>
            </a:r>
            <a:r>
              <a:rPr lang="en-US" sz="3200" dirty="0" err="1"/>
              <a:t>pengembangan</a:t>
            </a:r>
            <a:r>
              <a:rPr lang="en-US" sz="3200" dirty="0"/>
              <a:t> </a:t>
            </a:r>
            <a:r>
              <a:rPr lang="en-US" sz="3200" dirty="0" err="1"/>
              <a:t>tenaga</a:t>
            </a:r>
            <a:r>
              <a:rPr lang="en-US" sz="3200" dirty="0"/>
              <a:t> </a:t>
            </a:r>
            <a:r>
              <a:rPr lang="en-US" sz="3200" dirty="0" err="1"/>
              <a:t>pendidik</a:t>
            </a:r>
            <a:r>
              <a:rPr lang="en-US" sz="3200" dirty="0"/>
              <a:t> yang </a:t>
            </a:r>
            <a:r>
              <a:rPr lang="en-US" sz="3200" dirty="0" err="1"/>
              <a:t>sudah</a:t>
            </a:r>
            <a:r>
              <a:rPr lang="en-US" sz="3200" dirty="0"/>
              <a:t> </a:t>
            </a:r>
            <a:r>
              <a:rPr lang="en-US" sz="3200" dirty="0" err="1"/>
              <a:t>berjalan</a:t>
            </a:r>
            <a:r>
              <a:rPr lang="en-US" sz="3200" dirty="0"/>
              <a:t> dan </a:t>
            </a:r>
            <a:r>
              <a:rPr lang="en-US" sz="3200" dirty="0" err="1"/>
              <a:t>diikuti</a:t>
            </a:r>
            <a:r>
              <a:rPr lang="en-US" sz="3200" dirty="0"/>
              <a:t> oleh </a:t>
            </a:r>
            <a:r>
              <a:rPr lang="en-US" sz="3200" dirty="0" err="1"/>
              <a:t>tenaga</a:t>
            </a:r>
            <a:r>
              <a:rPr lang="en-US" sz="3200" dirty="0"/>
              <a:t> </a:t>
            </a:r>
            <a:r>
              <a:rPr lang="en-US" sz="3200" dirty="0" err="1"/>
              <a:t>pendidik</a:t>
            </a:r>
            <a:r>
              <a:rPr lang="en-US" sz="3200" dirty="0"/>
              <a:t> di MA Tunas Pertiwi. 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613163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AFB84-B21A-444C-B5A2-E9373068E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59" y="-1868558"/>
            <a:ext cx="9720072" cy="954157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7B890-3AED-4582-9227-791DF44B5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59" y="1205947"/>
            <a:ext cx="9720073" cy="520943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8BACC2-C5A3-448C-B0B0-460C46AAE80D}"/>
              </a:ext>
            </a:extLst>
          </p:cNvPr>
          <p:cNvSpPr/>
          <p:nvPr/>
        </p:nvSpPr>
        <p:spPr>
          <a:xfrm>
            <a:off x="2279374" y="2040835"/>
            <a:ext cx="7368209" cy="250258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en-US" sz="54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Terima</a:t>
            </a:r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Kasih </a:t>
            </a:r>
            <a:endParaRPr lang="en-ID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86778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117</TotalTime>
  <Words>1016</Words>
  <Application>Microsoft Office PowerPoint</Application>
  <PresentationFormat>Widescreen</PresentationFormat>
  <Paragraphs>84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Tw Cen MT</vt:lpstr>
      <vt:lpstr>Tw Cen MT Condensed</vt:lpstr>
      <vt:lpstr>Wingdings</vt:lpstr>
      <vt:lpstr>Wingdings 3</vt:lpstr>
      <vt:lpstr>Integral</vt:lpstr>
      <vt:lpstr>PROGRAM PENGEMBANGAN TENAGA PENDIDIK DALAM PENGUATAN PRESTASI DAN MOTIVASI KERJA GURU DI MA TUNAS PERTIWI KABUPATEN CIREBON</vt:lpstr>
      <vt:lpstr>Central phenomenon </vt:lpstr>
      <vt:lpstr>FOKUS PENELITIAN </vt:lpstr>
      <vt:lpstr>Rumusan Masalah </vt:lpstr>
      <vt:lpstr>Kajian pustaka </vt:lpstr>
      <vt:lpstr>Metode Penelitian </vt:lpstr>
      <vt:lpstr>Hasil penelitian </vt:lpstr>
      <vt:lpstr>Hasil Penelitian </vt:lpstr>
      <vt:lpstr>Hasil penelitian </vt:lpstr>
      <vt:lpstr>Hasil penelitian</vt:lpstr>
      <vt:lpstr>PowerPoint Presentation</vt:lpstr>
      <vt:lpstr>PowerPoint Presentation</vt:lpstr>
      <vt:lpstr>Hasil penelitian </vt:lpstr>
      <vt:lpstr>Kesimpulan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PENGEMBANGAN TENAGA PENDIDIK  DI MA TUNAS PERTIWI CIREBON</dc:title>
  <dc:creator>mohamad rohmat</dc:creator>
  <cp:lastModifiedBy>mohamad rohmat</cp:lastModifiedBy>
  <cp:revision>36</cp:revision>
  <dcterms:created xsi:type="dcterms:W3CDTF">2021-11-04T17:05:14Z</dcterms:created>
  <dcterms:modified xsi:type="dcterms:W3CDTF">2021-12-20T18:53:37Z</dcterms:modified>
</cp:coreProperties>
</file>