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2" r:id="rId6"/>
    <p:sldId id="263" r:id="rId7"/>
    <p:sldId id="266" r:id="rId8"/>
    <p:sldId id="264" r:id="rId9"/>
    <p:sldId id="265" r:id="rId10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Untitled Section" id="{8FDE444A-F81A-42BD-9DB5-9B6C723D1B38}">
          <p14:sldIdLst>
            <p14:sldId id="256"/>
            <p14:sldId id="257"/>
            <p14:sldId id="259"/>
            <p14:sldId id="260"/>
            <p14:sldId id="262"/>
            <p14:sldId id="263"/>
            <p14:sldId id="266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UL FAUZIYAH" initials="NF" lastIdx="1" clrIdx="0">
    <p:extLst>
      <p:ext uri="{19B8F6BF-5375-455C-9EA6-DF929625EA0E}">
        <p15:presenceInfo xmlns:p15="http://schemas.microsoft.com/office/powerpoint/2012/main" xmlns="" userId="25323bd5b6cee01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54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7C353-7992-4F2C-8829-9AB0257905DB}">
      <dsp:nvSpPr>
        <dsp:cNvPr id="0" name=""/>
        <dsp:cNvSpPr/>
      </dsp:nvSpPr>
      <dsp:spPr>
        <a:xfrm>
          <a:off x="71574" y="2447764"/>
          <a:ext cx="5017822" cy="9485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d-ID" sz="1200" kern="1200" dirty="0"/>
        </a:p>
      </dsp:txBody>
      <dsp:txXfrm>
        <a:off x="92410" y="2705732"/>
        <a:ext cx="3470803" cy="669723"/>
      </dsp:txXfrm>
    </dsp:sp>
    <dsp:sp modelId="{AEF594C4-1203-4947-A8FE-93A2BC4C5DF0}">
      <dsp:nvSpPr>
        <dsp:cNvPr id="0" name=""/>
        <dsp:cNvSpPr/>
      </dsp:nvSpPr>
      <dsp:spPr>
        <a:xfrm>
          <a:off x="6882424" y="-13459"/>
          <a:ext cx="4608989" cy="12523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d-ID" sz="1800" kern="1200" dirty="0"/>
        </a:p>
      </dsp:txBody>
      <dsp:txXfrm>
        <a:off x="8292632" y="14052"/>
        <a:ext cx="3171270" cy="884272"/>
      </dsp:txXfrm>
    </dsp:sp>
    <dsp:sp modelId="{D0FE53B2-9F83-499C-A849-C68F0B38306E}">
      <dsp:nvSpPr>
        <dsp:cNvPr id="0" name=""/>
        <dsp:cNvSpPr/>
      </dsp:nvSpPr>
      <dsp:spPr>
        <a:xfrm>
          <a:off x="3903951" y="136290"/>
          <a:ext cx="1709235" cy="1548950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PERAN KEPALA SEKOLA</a:t>
          </a:r>
          <a:r>
            <a:rPr lang="id-ID" sz="1600" kern="1200" dirty="0"/>
            <a:t>H</a:t>
          </a:r>
        </a:p>
      </dsp:txBody>
      <dsp:txXfrm>
        <a:off x="4404574" y="589967"/>
        <a:ext cx="1208612" cy="1095273"/>
      </dsp:txXfrm>
    </dsp:sp>
    <dsp:sp modelId="{D0F9D1F3-0FA6-49F6-A132-850E667650B6}">
      <dsp:nvSpPr>
        <dsp:cNvPr id="0" name=""/>
        <dsp:cNvSpPr/>
      </dsp:nvSpPr>
      <dsp:spPr>
        <a:xfrm rot="5400000">
          <a:off x="5742322" y="55047"/>
          <a:ext cx="1548950" cy="1732500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Dalam Peningkatan </a:t>
          </a:r>
        </a:p>
      </dsp:txBody>
      <dsp:txXfrm rot="-5400000">
        <a:off x="5650548" y="600499"/>
        <a:ext cx="1225062" cy="1095273"/>
      </dsp:txXfrm>
    </dsp:sp>
    <dsp:sp modelId="{EF4DE17A-9636-4FD9-8D8C-BDE9236824E9}">
      <dsp:nvSpPr>
        <dsp:cNvPr id="0" name=""/>
        <dsp:cNvSpPr/>
      </dsp:nvSpPr>
      <dsp:spPr>
        <a:xfrm rot="10800000">
          <a:off x="5665346" y="1732652"/>
          <a:ext cx="1739548" cy="1548950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Kompetensi Profesional Guru</a:t>
          </a:r>
        </a:p>
      </dsp:txBody>
      <dsp:txXfrm rot="10800000">
        <a:off x="5665346" y="1732652"/>
        <a:ext cx="1230046" cy="1095273"/>
      </dsp:txXfrm>
    </dsp:sp>
    <dsp:sp modelId="{AC7C8CB3-FD39-4A48-9D67-CE512C58888B}">
      <dsp:nvSpPr>
        <dsp:cNvPr id="0" name=""/>
        <dsp:cNvSpPr/>
      </dsp:nvSpPr>
      <dsp:spPr>
        <a:xfrm rot="16200000">
          <a:off x="3984713" y="1653137"/>
          <a:ext cx="1548950" cy="1707980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kern="1200" dirty="0"/>
            <a:t>Di MTs Al– Maijah Kec Greged Kabupaten Cirebon</a:t>
          </a:r>
        </a:p>
      </dsp:txBody>
      <dsp:txXfrm rot="5400000">
        <a:off x="4405455" y="1732652"/>
        <a:ext cx="1207724" cy="1095273"/>
      </dsp:txXfrm>
    </dsp:sp>
    <dsp:sp modelId="{515C134C-B959-4A5E-A8C5-46A4071B9546}">
      <dsp:nvSpPr>
        <dsp:cNvPr id="0" name=""/>
        <dsp:cNvSpPr/>
      </dsp:nvSpPr>
      <dsp:spPr>
        <a:xfrm>
          <a:off x="5380487" y="1346818"/>
          <a:ext cx="534799" cy="546741"/>
        </a:xfrm>
        <a:prstGeom prst="circularArrow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6A3FC-332A-4518-BBBE-3D217A963C3E}">
      <dsp:nvSpPr>
        <dsp:cNvPr id="0" name=""/>
        <dsp:cNvSpPr/>
      </dsp:nvSpPr>
      <dsp:spPr>
        <a:xfrm rot="10800000">
          <a:off x="5385196" y="1501166"/>
          <a:ext cx="530087" cy="549843"/>
        </a:xfrm>
        <a:prstGeom prst="circularArrow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73D49-12ED-4D6C-A07B-7B3D8EBF33B1}" type="datetimeFigureOut">
              <a:rPr lang="id-ID" smtClean="0"/>
              <a:pPr/>
              <a:t>21/06/2022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E073D-B92C-4DC2-A0C8-E426A17A01C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96331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5E5016-B0DE-48B8-A350-BDA0E3F6BB19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614075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CADBD16-5BFB-4D9F-9646-C75D1B53BBB6}" type="datetimeFigureOut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F8E8A0-CDD0-4D56-84AC-3E21E9307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0743" y="496389"/>
            <a:ext cx="7194270" cy="218149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id-ID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d-ID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000" b="0" kern="1200" cap="none" dirty="0" smtClean="0">
                <a:ln>
                  <a:noFill/>
                </a:ln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TESIS</a:t>
            </a:r>
            <a:r>
              <a:rPr lang="id-ID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d-ID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MANAJEMEN PENDIDIKAN KARAKTER </a:t>
            </a:r>
            <a:r>
              <a:rPr lang="en-US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id-ID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DI </a:t>
            </a:r>
            <a:r>
              <a:rPr lang="id-ID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MA S</a:t>
            </a:r>
            <a:r>
              <a:rPr lang="en-US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U</a:t>
            </a:r>
            <a:r>
              <a:rPr lang="id-ID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NAN GUNUNG JATI </a:t>
            </a:r>
            <a:r>
              <a:rPr lang="en-US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id-ID" sz="2000" b="0" cap="none" dirty="0" smtClean="0">
                <a:ln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KECAMATAN LOSARI KABUPATEN CIREBON</a:t>
            </a:r>
            <a:r>
              <a:rPr lang="id-ID" sz="2000" dirty="0" smtClean="0">
                <a:latin typeface="Arial Black" panose="020B0A04020102020204" pitchFamily="34" charset="0"/>
              </a:rPr>
              <a:t/>
            </a:r>
            <a:br>
              <a:rPr lang="id-ID" sz="2000" dirty="0" smtClean="0">
                <a:latin typeface="Arial Black" panose="020B0A04020102020204" pitchFamily="34" charset="0"/>
              </a:rPr>
            </a:br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</a:t>
            </a: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DF4E8CD-FAB9-4D8F-A5AC-D837EA7F0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3074" y="2959044"/>
            <a:ext cx="6314480" cy="35201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1800" dirty="0"/>
              <a:t>Oleh :</a:t>
            </a:r>
          </a:p>
          <a:p>
            <a:pPr algn="ctr"/>
            <a:r>
              <a:rPr lang="en-US" sz="1800" dirty="0" smtClean="0">
                <a:latin typeface="Arial Black" pitchFamily="34" charset="0"/>
              </a:rPr>
              <a:t>AHMAD FAUZI</a:t>
            </a:r>
          </a:p>
          <a:p>
            <a:pPr algn="ctr"/>
            <a:r>
              <a:rPr lang="en-US" sz="1800" dirty="0" smtClean="0">
                <a:latin typeface="Arial Black" pitchFamily="34" charset="0"/>
              </a:rPr>
              <a:t>NIM. </a:t>
            </a:r>
            <a:r>
              <a:rPr lang="en-US" sz="1800" dirty="0" smtClean="0">
                <a:latin typeface="Arial Black" pitchFamily="34" charset="0"/>
              </a:rPr>
              <a:t>2019.8.1.4.0188</a:t>
            </a:r>
          </a:p>
          <a:p>
            <a:pPr algn="ctr"/>
            <a:endParaRPr lang="en-US" sz="1400" dirty="0" smtClean="0">
              <a:latin typeface="Arial Black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500" dirty="0"/>
              <a:t> </a:t>
            </a:r>
          </a:p>
          <a:p>
            <a:pPr algn="ctr">
              <a:lnSpc>
                <a:spcPct val="110000"/>
              </a:lnSpc>
            </a:pPr>
            <a:r>
              <a:rPr lang="en-US" sz="1500" b="1" dirty="0">
                <a:latin typeface="Arial Black" pitchFamily="34" charset="0"/>
              </a:rPr>
              <a:t>PROGRAM </a:t>
            </a:r>
            <a:r>
              <a:rPr lang="en-US" sz="1500" b="1" dirty="0" smtClean="0">
                <a:latin typeface="Arial Black" pitchFamily="34" charset="0"/>
              </a:rPr>
              <a:t>STUDI </a:t>
            </a:r>
            <a:r>
              <a:rPr lang="en-US" sz="1500" b="1" dirty="0">
                <a:latin typeface="Arial Black" pitchFamily="34" charset="0"/>
              </a:rPr>
              <a:t>MANAJEMEN PENDIDIKAN ISLAM </a:t>
            </a:r>
            <a:endParaRPr lang="en-US" sz="1500" b="1" dirty="0" smtClean="0">
              <a:latin typeface="Arial Black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500" b="1" dirty="0" smtClean="0">
                <a:latin typeface="Arial Black" pitchFamily="34" charset="0"/>
              </a:rPr>
              <a:t>PROGRAM </a:t>
            </a:r>
            <a:r>
              <a:rPr lang="en-US" sz="1500" b="1" dirty="0">
                <a:latin typeface="Arial Black" pitchFamily="34" charset="0"/>
              </a:rPr>
              <a:t>MAGISTER PASCASARJANA </a:t>
            </a:r>
            <a:endParaRPr lang="en-US" sz="1500" b="1" dirty="0" smtClean="0">
              <a:latin typeface="Arial Black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500" b="1" dirty="0" smtClean="0">
                <a:latin typeface="Arial Black" pitchFamily="34" charset="0"/>
              </a:rPr>
              <a:t>INSTITUT </a:t>
            </a:r>
            <a:r>
              <a:rPr lang="en-US" sz="1500" b="1" dirty="0">
                <a:latin typeface="Arial Black" pitchFamily="34" charset="0"/>
              </a:rPr>
              <a:t>AGAMA ISLAM BUNGA BANGSA CIREBON </a:t>
            </a:r>
            <a:endParaRPr lang="en-US" sz="1500" dirty="0">
              <a:latin typeface="Arial Black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1500" b="1" dirty="0">
                <a:latin typeface="Arial Black" pitchFamily="34" charset="0"/>
              </a:rPr>
              <a:t>TAHUN </a:t>
            </a:r>
            <a:r>
              <a:rPr lang="en-US" sz="1500" b="1" dirty="0" smtClean="0">
                <a:latin typeface="Arial Black" pitchFamily="34" charset="0"/>
              </a:rPr>
              <a:t>2022</a:t>
            </a:r>
            <a:endParaRPr lang="en-US" sz="1500" dirty="0">
              <a:latin typeface="Arial Black" pitchFamily="34" charset="0"/>
            </a:endParaRPr>
          </a:p>
          <a:p>
            <a:pPr>
              <a:lnSpc>
                <a:spcPct val="110000"/>
              </a:lnSpc>
            </a:pPr>
            <a:endParaRPr lang="en-US" sz="1500" dirty="0"/>
          </a:p>
        </p:txBody>
      </p:sp>
      <p:pic>
        <p:nvPicPr>
          <p:cNvPr id="1026" name="Picture 2" descr="Sistem Informasi e-Campus | Institut Agama Islam Bunga Bangsa Cirebon">
            <a:extLst>
              <a:ext uri="{FF2B5EF4-FFF2-40B4-BE49-F238E27FC236}">
                <a16:creationId xmlns:a16="http://schemas.microsoft.com/office/drawing/2014/main" xmlns="" id="{08947C29-C1AD-4E7E-B538-7811F96C4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79" y="1417318"/>
            <a:ext cx="3265715" cy="325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779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3289AC-1552-4F03-A40F-599E5A417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08" y="331873"/>
            <a:ext cx="9137469" cy="834887"/>
          </a:xfrm>
        </p:spPr>
        <p:txBody>
          <a:bodyPr>
            <a:normAutofit/>
          </a:bodyPr>
          <a:lstStyle/>
          <a:p>
            <a:r>
              <a:rPr lang="id-ID" cap="none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</a:rPr>
              <a:t>MASALAH PENELITIAN DAN FENOMENA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727E66-DD04-4E6A-80B2-D5BA5C1BB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31" y="1258200"/>
            <a:ext cx="10147852" cy="4693196"/>
          </a:xfrm>
        </p:spPr>
        <p:txBody>
          <a:bodyPr>
            <a:normAutofit/>
          </a:bodyPr>
          <a:lstStyle/>
          <a:p>
            <a:r>
              <a:rPr lang="en-US" sz="2200" dirty="0" err="1" smtClean="0"/>
              <a:t>Terjadinya</a:t>
            </a:r>
            <a:r>
              <a:rPr lang="en-US" sz="2200" dirty="0" smtClean="0"/>
              <a:t> </a:t>
            </a:r>
            <a:r>
              <a:rPr lang="en-US" sz="2200" dirty="0" err="1" smtClean="0"/>
              <a:t>dekadensi</a:t>
            </a:r>
            <a:r>
              <a:rPr lang="en-US" sz="2200" dirty="0" smtClean="0"/>
              <a:t> moral </a:t>
            </a:r>
            <a:r>
              <a:rPr lang="en-US" sz="2200" dirty="0" err="1" smtClean="0"/>
              <a:t>dikalangan</a:t>
            </a:r>
            <a:r>
              <a:rPr lang="en-US" sz="2200" dirty="0" smtClean="0"/>
              <a:t> </a:t>
            </a:r>
            <a:r>
              <a:rPr lang="en-US" sz="2200" dirty="0" err="1" smtClean="0"/>
              <a:t>remaja</a:t>
            </a:r>
            <a:r>
              <a:rPr lang="en-US" sz="2200" dirty="0" smtClean="0"/>
              <a:t> </a:t>
            </a:r>
            <a:r>
              <a:rPr lang="en-US" sz="2200" dirty="0" err="1" smtClean="0"/>
              <a:t>atau</a:t>
            </a:r>
            <a:r>
              <a:rPr lang="en-US" sz="2200" dirty="0" smtClean="0"/>
              <a:t> </a:t>
            </a:r>
            <a:r>
              <a:rPr lang="en-US" sz="2200" dirty="0" err="1" smtClean="0"/>
              <a:t>Pelajar</a:t>
            </a:r>
            <a:r>
              <a:rPr lang="en-US" sz="2200" dirty="0" smtClean="0"/>
              <a:t>.</a:t>
            </a:r>
            <a:endParaRPr lang="id-ID" sz="2200" dirty="0"/>
          </a:p>
          <a:p>
            <a:r>
              <a:rPr lang="en-US" sz="2200" dirty="0" err="1" smtClean="0"/>
              <a:t>Timbulnya</a:t>
            </a:r>
            <a:r>
              <a:rPr lang="en-US" sz="2200" dirty="0" smtClean="0"/>
              <a:t> </a:t>
            </a:r>
            <a:r>
              <a:rPr lang="en-US" sz="2200" dirty="0" err="1" smtClean="0"/>
              <a:t>kenakalan</a:t>
            </a:r>
            <a:r>
              <a:rPr lang="en-US" sz="2200" dirty="0" smtClean="0"/>
              <a:t> </a:t>
            </a:r>
            <a:r>
              <a:rPr lang="en-US" sz="2200" dirty="0" err="1" smtClean="0"/>
              <a:t>Remaja</a:t>
            </a:r>
            <a:r>
              <a:rPr lang="en-US" sz="2200" dirty="0" smtClean="0"/>
              <a:t> </a:t>
            </a:r>
            <a:r>
              <a:rPr lang="en-US" sz="2200" dirty="0" err="1" smtClean="0"/>
              <a:t>di</a:t>
            </a:r>
            <a:r>
              <a:rPr lang="en-US" sz="2200" dirty="0" smtClean="0"/>
              <a:t> </a:t>
            </a:r>
            <a:r>
              <a:rPr lang="en-US" sz="2200" dirty="0" err="1" smtClean="0"/>
              <a:t>beberapa</a:t>
            </a:r>
            <a:r>
              <a:rPr lang="en-US" sz="2200" dirty="0" smtClean="0"/>
              <a:t> </a:t>
            </a:r>
            <a:r>
              <a:rPr lang="en-US" sz="2200" dirty="0" err="1" smtClean="0"/>
              <a:t>daerah</a:t>
            </a:r>
            <a:r>
              <a:rPr lang="id-ID" sz="2200" dirty="0" smtClean="0"/>
              <a:t>.</a:t>
            </a:r>
            <a:endParaRPr lang="id-ID" sz="2200" dirty="0"/>
          </a:p>
          <a:p>
            <a:r>
              <a:rPr lang="en-US" sz="2200" dirty="0" err="1" smtClean="0"/>
              <a:t>Maraknya</a:t>
            </a:r>
            <a:r>
              <a:rPr lang="en-US" sz="2200" dirty="0" smtClean="0"/>
              <a:t> </a:t>
            </a:r>
            <a:r>
              <a:rPr lang="en-US" sz="2200" dirty="0" err="1" smtClean="0"/>
              <a:t>Fenomena</a:t>
            </a:r>
            <a:r>
              <a:rPr lang="en-US" sz="2200" dirty="0" smtClean="0"/>
              <a:t> </a:t>
            </a:r>
            <a:r>
              <a:rPr lang="en-US" sz="2200" dirty="0" err="1" smtClean="0"/>
              <a:t>sosial</a:t>
            </a:r>
            <a:r>
              <a:rPr lang="en-US" sz="2200" dirty="0" smtClean="0"/>
              <a:t> yang </a:t>
            </a:r>
            <a:r>
              <a:rPr lang="en-US" sz="2200" dirty="0" err="1" smtClean="0"/>
              <a:t>menunjukan</a:t>
            </a:r>
            <a:r>
              <a:rPr lang="en-US" sz="2200" dirty="0" smtClean="0"/>
              <a:t> </a:t>
            </a:r>
            <a:r>
              <a:rPr lang="en-US" sz="2200" dirty="0" err="1" smtClean="0"/>
              <a:t>degradasi</a:t>
            </a:r>
            <a:r>
              <a:rPr lang="en-US" sz="2200" dirty="0" smtClean="0"/>
              <a:t> </a:t>
            </a:r>
            <a:r>
              <a:rPr lang="en-US" sz="2200" dirty="0" err="1" smtClean="0"/>
              <a:t>karakter</a:t>
            </a:r>
            <a:r>
              <a:rPr lang="en-US" sz="2200" dirty="0" smtClean="0"/>
              <a:t> </a:t>
            </a:r>
            <a:r>
              <a:rPr lang="en-US" sz="2200" dirty="0" err="1" smtClean="0"/>
              <a:t>seperti</a:t>
            </a:r>
            <a:r>
              <a:rPr lang="en-US" sz="2200" dirty="0" smtClean="0"/>
              <a:t> </a:t>
            </a:r>
            <a:r>
              <a:rPr lang="en-US" sz="2200" dirty="0" err="1" smtClean="0"/>
              <a:t>sering</a:t>
            </a:r>
            <a:r>
              <a:rPr lang="en-US" sz="2200" dirty="0" smtClean="0"/>
              <a:t> </a:t>
            </a:r>
            <a:r>
              <a:rPr lang="en-US" sz="2200" dirty="0" err="1" smtClean="0"/>
              <a:t>terjadinya</a:t>
            </a:r>
            <a:r>
              <a:rPr lang="en-US" sz="2200" dirty="0" smtClean="0"/>
              <a:t> </a:t>
            </a:r>
            <a:r>
              <a:rPr lang="en-US" sz="2200" dirty="0" err="1" smtClean="0"/>
              <a:t>tawuran</a:t>
            </a:r>
            <a:r>
              <a:rPr lang="en-US" sz="2200" dirty="0" smtClean="0"/>
              <a:t> </a:t>
            </a:r>
            <a:r>
              <a:rPr lang="en-US" sz="2200" dirty="0" err="1" smtClean="0"/>
              <a:t>antar</a:t>
            </a:r>
            <a:r>
              <a:rPr lang="en-US" sz="2200" dirty="0" smtClean="0"/>
              <a:t> </a:t>
            </a:r>
            <a:r>
              <a:rPr lang="en-US" sz="2200" dirty="0" err="1" smtClean="0"/>
              <a:t>pelajar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antar</a:t>
            </a:r>
            <a:r>
              <a:rPr lang="en-US" sz="2200" dirty="0" smtClean="0"/>
              <a:t> </a:t>
            </a:r>
            <a:r>
              <a:rPr lang="en-US" sz="2200" dirty="0" err="1" smtClean="0"/>
              <a:t>mahasiswa</a:t>
            </a:r>
            <a:r>
              <a:rPr lang="en-US" sz="2200" dirty="0" smtClean="0"/>
              <a:t>, </a:t>
            </a:r>
            <a:r>
              <a:rPr lang="en-US" sz="2200" dirty="0" err="1" smtClean="0"/>
              <a:t>serta</a:t>
            </a:r>
            <a:r>
              <a:rPr lang="en-US" sz="2200" dirty="0" smtClean="0"/>
              <a:t> </a:t>
            </a:r>
            <a:r>
              <a:rPr lang="en-US" sz="2200" dirty="0" err="1" smtClean="0"/>
              <a:t>minum-minuman</a:t>
            </a:r>
            <a:r>
              <a:rPr lang="en-US" sz="2200" dirty="0" smtClean="0"/>
              <a:t> </a:t>
            </a:r>
            <a:r>
              <a:rPr lang="en-US" sz="2200" dirty="0" err="1" smtClean="0"/>
              <a:t>keras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berjudi</a:t>
            </a:r>
            <a:r>
              <a:rPr lang="id-ID" sz="2200" dirty="0" smtClean="0"/>
              <a:t>.</a:t>
            </a:r>
            <a:endParaRPr lang="id-ID" sz="2200" dirty="0"/>
          </a:p>
          <a:p>
            <a:r>
              <a:rPr lang="en-US" sz="2200" dirty="0" smtClean="0"/>
              <a:t>Islam </a:t>
            </a:r>
            <a:r>
              <a:rPr lang="en-US" sz="2200" dirty="0" err="1" smtClean="0"/>
              <a:t>dipahami</a:t>
            </a:r>
            <a:r>
              <a:rPr lang="en-US" sz="2200" dirty="0" smtClean="0"/>
              <a:t> </a:t>
            </a:r>
            <a:r>
              <a:rPr lang="en-US" sz="2200" dirty="0" err="1" smtClean="0"/>
              <a:t>sebagai</a:t>
            </a:r>
            <a:r>
              <a:rPr lang="en-US" sz="2200" dirty="0" smtClean="0"/>
              <a:t> agama yang </a:t>
            </a:r>
            <a:r>
              <a:rPr lang="en-US" sz="2200" dirty="0" err="1" smtClean="0"/>
              <a:t>berisi</a:t>
            </a:r>
            <a:r>
              <a:rPr lang="en-US" sz="2200" dirty="0" smtClean="0"/>
              <a:t> </a:t>
            </a:r>
            <a:r>
              <a:rPr lang="en-US" sz="2200" dirty="0" err="1" smtClean="0"/>
              <a:t>aturan</a:t>
            </a:r>
            <a:r>
              <a:rPr lang="en-US" sz="2200" dirty="0" err="1" smtClean="0"/>
              <a:t>-aturan</a:t>
            </a:r>
            <a:r>
              <a:rPr lang="en-US" sz="2200" dirty="0" smtClean="0"/>
              <a:t> </a:t>
            </a:r>
            <a:r>
              <a:rPr lang="en-US" sz="2200" dirty="0" err="1" smtClean="0"/>
              <a:t>hukum</a:t>
            </a:r>
            <a:r>
              <a:rPr lang="en-US" sz="2200" dirty="0" smtClean="0"/>
              <a:t> </a:t>
            </a:r>
            <a:r>
              <a:rPr lang="en-US" sz="2200" dirty="0" err="1" smtClean="0"/>
              <a:t>sebagai</a:t>
            </a:r>
            <a:r>
              <a:rPr lang="en-US" sz="2200" dirty="0" smtClean="0"/>
              <a:t> </a:t>
            </a:r>
            <a:r>
              <a:rPr lang="en-US" sz="2200" dirty="0" err="1" smtClean="0"/>
              <a:t>pedoman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ibadah</a:t>
            </a:r>
            <a:r>
              <a:rPr lang="en-US" sz="2200" dirty="0" smtClean="0"/>
              <a:t> </a:t>
            </a:r>
            <a:r>
              <a:rPr lang="en-US" sz="2200" dirty="0" err="1" smtClean="0"/>
              <a:t>semata</a:t>
            </a:r>
            <a:r>
              <a:rPr lang="en-US" sz="2200" dirty="0" smtClean="0"/>
              <a:t>, </a:t>
            </a:r>
            <a:r>
              <a:rPr lang="en-US" sz="2200" dirty="0" err="1" smtClean="0"/>
              <a:t>padahal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Islam </a:t>
            </a:r>
            <a:r>
              <a:rPr lang="en-US" sz="2200" dirty="0" err="1" smtClean="0"/>
              <a:t>juga</a:t>
            </a:r>
            <a:r>
              <a:rPr lang="en-US" sz="2200" dirty="0" smtClean="0"/>
              <a:t> </a:t>
            </a:r>
            <a:r>
              <a:rPr lang="en-US" sz="2200" dirty="0" err="1" smtClean="0"/>
              <a:t>memuat</a:t>
            </a:r>
            <a:r>
              <a:rPr lang="en-US" sz="2200" dirty="0" smtClean="0"/>
              <a:t> </a:t>
            </a:r>
            <a:r>
              <a:rPr lang="en-US" sz="2200" dirty="0" err="1" smtClean="0"/>
              <a:t>aturan</a:t>
            </a:r>
            <a:r>
              <a:rPr lang="en-US" sz="2200" dirty="0" smtClean="0"/>
              <a:t> moral </a:t>
            </a:r>
            <a:r>
              <a:rPr lang="en-US" sz="2200" dirty="0" err="1" smtClean="0"/>
              <a:t>atau</a:t>
            </a:r>
            <a:r>
              <a:rPr lang="en-US" sz="2200" dirty="0" smtClean="0"/>
              <a:t> </a:t>
            </a:r>
            <a:r>
              <a:rPr lang="en-US" sz="2200" dirty="0" err="1" smtClean="0"/>
              <a:t>akhlaq</a:t>
            </a:r>
            <a:r>
              <a:rPr lang="en-US" sz="2200" dirty="0" smtClean="0"/>
              <a:t> yang </a:t>
            </a:r>
            <a:r>
              <a:rPr lang="en-US" sz="2200" dirty="0" err="1" smtClean="0"/>
              <a:t>menjadi</a:t>
            </a:r>
            <a:r>
              <a:rPr lang="en-US" sz="2200" dirty="0" smtClean="0"/>
              <a:t> </a:t>
            </a:r>
            <a:r>
              <a:rPr lang="en-US" sz="2200" dirty="0" err="1" smtClean="0"/>
              <a:t>pijakan</a:t>
            </a:r>
            <a:r>
              <a:rPr lang="en-US" sz="2200" dirty="0" smtClean="0"/>
              <a:t> </a:t>
            </a:r>
            <a:r>
              <a:rPr lang="en-US" sz="2200" dirty="0" err="1" smtClean="0"/>
              <a:t>umat</a:t>
            </a:r>
            <a:r>
              <a:rPr lang="en-US" sz="2200" dirty="0" smtClean="0"/>
              <a:t> Islam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bersikap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berperilaku</a:t>
            </a:r>
            <a:r>
              <a:rPr lang="en-US" sz="2200" dirty="0" smtClean="0"/>
              <a:t> </a:t>
            </a:r>
            <a:r>
              <a:rPr lang="en-US" sz="2200" dirty="0" err="1" smtClean="0"/>
              <a:t>sehari-hari</a:t>
            </a:r>
            <a:r>
              <a:rPr lang="id-ID" sz="2200" dirty="0" smtClean="0"/>
              <a:t>“</a:t>
            </a:r>
            <a:endParaRPr lang="en-US" sz="2200" dirty="0" smtClean="0"/>
          </a:p>
          <a:p>
            <a:r>
              <a:rPr lang="en-US" sz="2200" dirty="0" err="1" smtClean="0"/>
              <a:t>Fenomena</a:t>
            </a:r>
            <a:r>
              <a:rPr lang="en-US" sz="2200" dirty="0" smtClean="0"/>
              <a:t> : </a:t>
            </a:r>
            <a:r>
              <a:rPr lang="en-US" sz="2200" dirty="0" err="1" smtClean="0"/>
              <a:t>maraknya</a:t>
            </a:r>
            <a:r>
              <a:rPr lang="en-US" sz="2200" dirty="0" smtClean="0"/>
              <a:t> “ gang motor ” yang </a:t>
            </a:r>
            <a:r>
              <a:rPr lang="en-US" sz="2200" dirty="0" err="1" smtClean="0"/>
              <a:t>seringkali</a:t>
            </a:r>
            <a:r>
              <a:rPr lang="en-US" sz="2200" dirty="0" smtClean="0"/>
              <a:t> </a:t>
            </a:r>
            <a:r>
              <a:rPr lang="en-US" sz="2200" dirty="0" err="1" smtClean="0"/>
              <a:t>menjurus</a:t>
            </a:r>
            <a:r>
              <a:rPr lang="en-US" sz="2200" dirty="0" smtClean="0"/>
              <a:t> </a:t>
            </a:r>
            <a:r>
              <a:rPr lang="en-US" sz="2200" dirty="0" err="1" smtClean="0"/>
              <a:t>pada</a:t>
            </a:r>
            <a:r>
              <a:rPr lang="en-US" sz="2200" dirty="0" smtClean="0"/>
              <a:t> </a:t>
            </a:r>
            <a:r>
              <a:rPr lang="en-US" sz="2200" dirty="0" err="1" smtClean="0"/>
              <a:t>tindak</a:t>
            </a:r>
            <a:r>
              <a:rPr lang="en-US" sz="2200" dirty="0" smtClean="0"/>
              <a:t> </a:t>
            </a:r>
            <a:r>
              <a:rPr lang="en-US" sz="2200" dirty="0" err="1" smtClean="0"/>
              <a:t>kekerasan</a:t>
            </a:r>
            <a:r>
              <a:rPr lang="en-US" sz="2200" dirty="0" smtClean="0"/>
              <a:t> yang </a:t>
            </a:r>
            <a:r>
              <a:rPr lang="en-US" sz="2200" dirty="0" err="1" smtClean="0"/>
              <a:t>meresahkan</a:t>
            </a:r>
            <a:r>
              <a:rPr lang="en-US" sz="2200" dirty="0" smtClean="0"/>
              <a:t> </a:t>
            </a:r>
            <a:r>
              <a:rPr lang="en-US" sz="2200" dirty="0" err="1" smtClean="0"/>
              <a:t>masyarakat</a:t>
            </a:r>
            <a:r>
              <a:rPr lang="en-US" sz="2200" dirty="0" smtClean="0"/>
              <a:t> </a:t>
            </a:r>
            <a:r>
              <a:rPr lang="en-US" sz="2200" dirty="0" err="1" smtClean="0"/>
              <a:t>seperti</a:t>
            </a:r>
            <a:r>
              <a:rPr lang="en-US" sz="2200" dirty="0" smtClean="0"/>
              <a:t> </a:t>
            </a:r>
            <a:r>
              <a:rPr lang="en-US" sz="2200" dirty="0" err="1" smtClean="0"/>
              <a:t>pemalakan</a:t>
            </a:r>
            <a:r>
              <a:rPr lang="en-US" sz="2200" dirty="0" smtClean="0"/>
              <a:t>, </a:t>
            </a:r>
            <a:r>
              <a:rPr lang="en-US" sz="2200" dirty="0" err="1" smtClean="0"/>
              <a:t>penganiayaan</a:t>
            </a:r>
            <a:r>
              <a:rPr lang="en-US" sz="2200" dirty="0" smtClean="0"/>
              <a:t>, </a:t>
            </a:r>
            <a:r>
              <a:rPr lang="en-US" sz="2200" dirty="0" err="1" smtClean="0"/>
              <a:t>bahkan</a:t>
            </a:r>
            <a:r>
              <a:rPr lang="en-US" sz="2200" dirty="0" smtClean="0"/>
              <a:t> </a:t>
            </a:r>
            <a:r>
              <a:rPr lang="en-US" sz="2200" dirty="0" err="1" smtClean="0"/>
              <a:t>pembunuhan</a:t>
            </a:r>
            <a:r>
              <a:rPr lang="en-US" sz="2200" dirty="0" smtClean="0"/>
              <a:t>,  </a:t>
            </a:r>
            <a:endParaRPr lang="id-ID" sz="2200" dirty="0"/>
          </a:p>
          <a:p>
            <a:endParaRPr lang="id-ID" dirty="0"/>
          </a:p>
          <a:p>
            <a:endParaRPr lang="id-ID" dirty="0"/>
          </a:p>
          <a:p>
            <a:endParaRPr lang="id-ID" dirty="0"/>
          </a:p>
          <a:p>
            <a:endParaRPr lang="id-ID" i="1" dirty="0"/>
          </a:p>
        </p:txBody>
      </p:sp>
    </p:spTree>
    <p:extLst>
      <p:ext uri="{BB962C8B-B14F-4D97-AF65-F5344CB8AC3E}">
        <p14:creationId xmlns:p14="http://schemas.microsoft.com/office/powerpoint/2010/main" xmlns="" val="147204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7ADCE9-F1A8-4844-B568-2B16F994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41" y="209007"/>
            <a:ext cx="5035730" cy="618497"/>
          </a:xfrm>
        </p:spPr>
        <p:txBody>
          <a:bodyPr>
            <a:normAutofit/>
          </a:bodyPr>
          <a:lstStyle/>
          <a:p>
            <a:r>
              <a:rPr lang="en-US" sz="3200" b="0" cap="none" dirty="0" smtClean="0">
                <a:ln>
                  <a:noFill/>
                </a:ln>
                <a:solidFill>
                  <a:schemeClr val="tx1"/>
                </a:solidFill>
                <a:latin typeface="Arial Black" pitchFamily="34" charset="0"/>
              </a:rPr>
              <a:t>RUMUSAN MASALAH</a:t>
            </a:r>
            <a:endParaRPr lang="id-ID" sz="1800" b="0" cap="none" dirty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1234" y="1035282"/>
            <a:ext cx="7720149" cy="9633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Bagaimana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Perencanaan Pendidikan </a:t>
            </a:r>
            <a:r>
              <a:rPr lang="en-US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Karakter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ctr"/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 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Sunan Gunung Jati </a:t>
            </a:r>
            <a:r>
              <a:rPr lang="en-US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Kec.Losari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Kabupaten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Cirebon?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2756" y="2338250"/>
            <a:ext cx="8948708" cy="99277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 smtClean="0">
              <a:latin typeface="Arial Black" pitchFamily="34" charset="0"/>
            </a:endParaRPr>
          </a:p>
          <a:p>
            <a:pPr marL="457200" indent="-457200" algn="ctr">
              <a:buAutoNum type="arabicPeriod" startAt="2"/>
            </a:pPr>
            <a:r>
              <a:rPr lang="id-ID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Bagaimana </a:t>
            </a:r>
            <a:r>
              <a:rPr lang="id-ID" sz="2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Pengorganisasian Pendidikan Karakter </a:t>
            </a:r>
            <a:endParaRPr lang="en-US" sz="2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 algn="ctr"/>
            <a:r>
              <a:rPr lang="id-ID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 </a:t>
            </a:r>
            <a:r>
              <a:rPr lang="id-ID" sz="2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Sunan Gunung Jati Kec.Losari Kabupaten Cirebon?</a:t>
            </a:r>
          </a:p>
          <a:p>
            <a:pPr algn="ctr"/>
            <a:endParaRPr lang="en-US" sz="2400" dirty="0"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4123" y="3684898"/>
            <a:ext cx="8735090" cy="9916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id-ID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id-ID" sz="2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id-ID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Bagaimana</a:t>
            </a:r>
            <a:r>
              <a:rPr lang="en-US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Pelaksanaan</a:t>
            </a:r>
            <a:r>
              <a:rPr lang="en-US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d-ID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Pendidikan Karakter </a:t>
            </a:r>
            <a:endParaRPr lang="en-US" sz="2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id-ID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 MA Sunan Gunung </a:t>
            </a:r>
            <a:r>
              <a:rPr lang="id-ID" sz="2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Jati Kec.Losari Kabupaten Cirebon?</a:t>
            </a:r>
          </a:p>
          <a:p>
            <a:pPr algn="ctr"/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66704" y="5104396"/>
            <a:ext cx="8735090" cy="99160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id-ID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id-ID" sz="2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Bagaimana Pengawasan Pendidikan Karakter </a:t>
            </a:r>
            <a:endParaRPr lang="en-US" sz="2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id-ID" sz="2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 </a:t>
            </a:r>
            <a:r>
              <a:rPr lang="id-ID" sz="2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Sunan Gunung Jati Kec.Losari Kabupaten Cirebon?</a:t>
            </a:r>
          </a:p>
          <a:p>
            <a:pPr algn="ctr"/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91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5C8C07-485A-4DE9-80F5-FF696B350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6200" y="186355"/>
            <a:ext cx="5461000" cy="538649"/>
          </a:xfrm>
        </p:spPr>
        <p:txBody>
          <a:bodyPr>
            <a:noAutofit/>
          </a:bodyPr>
          <a:lstStyle/>
          <a:p>
            <a:pPr algn="ctr"/>
            <a:r>
              <a:rPr lang="id-ID" sz="4400" b="1" dirty="0"/>
              <a:t>KAJIAN PUSTAKA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1E05FB-5225-41DA-BDA4-F1A797483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827649"/>
            <a:ext cx="5118100" cy="2004451"/>
          </a:xfr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id-ID" dirty="0" smtClean="0"/>
              <a:t>DESKRIPSI TEORI</a:t>
            </a:r>
            <a:endParaRPr lang="en-US" dirty="0" smtClean="0"/>
          </a:p>
          <a:p>
            <a:pPr marL="0" indent="0" algn="ctr">
              <a:buNone/>
            </a:pPr>
            <a:endParaRPr lang="id-ID" dirty="0"/>
          </a:p>
          <a:p>
            <a:pPr marL="0" indent="0" algn="just">
              <a:buNone/>
            </a:pPr>
            <a:r>
              <a:rPr lang="id-ID" dirty="0"/>
              <a:t>fungsi manajemen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G.R. Terry,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:</a:t>
            </a:r>
          </a:p>
          <a:p>
            <a:pPr marL="0" indent="0" algn="just">
              <a:buFont typeface="Arial" charset="0"/>
              <a:buChar char="•"/>
            </a:pPr>
            <a:r>
              <a:rPr lang="en-US" dirty="0" smtClean="0"/>
              <a:t>1. Planning ( </a:t>
            </a:r>
            <a:r>
              <a:rPr lang="en-US" dirty="0" err="1" smtClean="0"/>
              <a:t>Perencanaan</a:t>
            </a:r>
            <a:r>
              <a:rPr lang="en-US" dirty="0" smtClean="0"/>
              <a:t> )</a:t>
            </a:r>
          </a:p>
          <a:p>
            <a:pPr marL="0" indent="0" algn="just">
              <a:buFont typeface="Arial" charset="0"/>
              <a:buChar char="•"/>
            </a:pPr>
            <a:r>
              <a:rPr lang="en-US" dirty="0" smtClean="0"/>
              <a:t>2. Organizing ( </a:t>
            </a:r>
            <a:r>
              <a:rPr lang="en-US" dirty="0" err="1" smtClean="0"/>
              <a:t>Pengorganisasian</a:t>
            </a:r>
            <a:r>
              <a:rPr lang="en-US" dirty="0" smtClean="0"/>
              <a:t> )</a:t>
            </a:r>
          </a:p>
          <a:p>
            <a:pPr marL="0" indent="0" algn="just">
              <a:buFont typeface="Arial" charset="0"/>
              <a:buChar char="•"/>
            </a:pPr>
            <a:r>
              <a:rPr lang="en-US" dirty="0" smtClean="0"/>
              <a:t>3. Actuating ( </a:t>
            </a:r>
            <a:r>
              <a:rPr lang="en-US" dirty="0" err="1" smtClean="0"/>
              <a:t>Pelaksanaan</a:t>
            </a:r>
            <a:r>
              <a:rPr lang="en-US" dirty="0" smtClean="0"/>
              <a:t> )</a:t>
            </a:r>
          </a:p>
          <a:p>
            <a:pPr marL="0" indent="0" algn="just">
              <a:buFont typeface="Arial" charset="0"/>
              <a:buChar char="•"/>
            </a:pPr>
            <a:r>
              <a:rPr lang="en-US" dirty="0" smtClean="0"/>
              <a:t>4. Controlling ( </a:t>
            </a:r>
            <a:r>
              <a:rPr lang="en-US" dirty="0" err="1" smtClean="0"/>
              <a:t>Pengawasan</a:t>
            </a:r>
            <a:r>
              <a:rPr lang="en-US" dirty="0" smtClean="0"/>
              <a:t> ) </a:t>
            </a:r>
            <a:endParaRPr lang="id-ID" dirty="0"/>
          </a:p>
          <a:p>
            <a:pPr algn="just"/>
            <a:endParaRPr lang="en-US" dirty="0" smtClean="0"/>
          </a:p>
          <a:p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EA2AB89-03F1-4B1B-A236-D8514E507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5499" y="789549"/>
            <a:ext cx="4394201" cy="4290451"/>
          </a:xfrm>
          <a:ln>
            <a:noFill/>
          </a:ln>
        </p:spPr>
        <p:style>
          <a:lnRef idx="2">
            <a:schemeClr val="accent4">
              <a:shade val="50000"/>
            </a:schemeClr>
          </a:lnRef>
          <a:fillRef idx="1001">
            <a:schemeClr val="dk2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id-ID" dirty="0" smtClean="0"/>
              <a:t>PENELITIAN TERDAHULU</a:t>
            </a:r>
            <a:endParaRPr lang="en-US" dirty="0" smtClean="0"/>
          </a:p>
          <a:p>
            <a:pPr marL="0" indent="0" algn="ctr">
              <a:buNone/>
            </a:pPr>
            <a:endParaRPr lang="id-ID" dirty="0"/>
          </a:p>
          <a:p>
            <a:r>
              <a:rPr lang="id-ID" dirty="0" smtClean="0"/>
              <a:t>Su’latut Diniyah, Implementasi pendidikan karakter melalui kantin kejujuran di sekolah menengah atas negeri 1 kencong tahun pelajaran2012/2013” , STAIN Jember, 2013), diakses Desember 2018.</a:t>
            </a:r>
          </a:p>
          <a:p>
            <a:r>
              <a:rPr lang="id-ID" dirty="0" smtClean="0"/>
              <a:t>Muhammad Arifin, Tesis. “ Implementasi Nilai-Nilai Pendidikan Karakter Pada Sekolah Dasar Negeri Mannuruki Makasssar’, diakses Desember 2018.</a:t>
            </a:r>
            <a:endParaRPr lang="en-US" dirty="0" smtClean="0"/>
          </a:p>
          <a:p>
            <a:r>
              <a:rPr lang="id-ID" dirty="0" smtClean="0"/>
              <a:t>Hery Nugroho, Tesis.” Implementasi Pendidikan Karakter dalam Pendidikan Agama Islam, ( Semarang; Program Magister(S2) Institut Agama Islam Negeri Walisongo Semarang, 2012). Diakses Desember218</a:t>
            </a:r>
            <a:endParaRPr lang="en-US" dirty="0" smtClean="0"/>
          </a:p>
          <a:p>
            <a:endParaRPr lang="en-US" dirty="0" smtClean="0"/>
          </a:p>
          <a:p>
            <a:r>
              <a:rPr lang="id-ID" dirty="0" smtClean="0"/>
              <a:t>Digilib iainkendari ac.id( diakses Desember 2018)</a:t>
            </a:r>
          </a:p>
          <a:p>
            <a:r>
              <a:rPr lang="id-ID" dirty="0" smtClean="0"/>
              <a:t>Digilib.uin-suka ac.id (diakses Desember 2018)</a:t>
            </a:r>
            <a:endParaRPr lang="en-US" dirty="0" smtClean="0"/>
          </a:p>
          <a:p>
            <a:pPr algn="just"/>
            <a:endParaRPr lang="id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1BF7576-9178-4EB8-9D52-50D92B0D3D55}"/>
              </a:ext>
            </a:extLst>
          </p:cNvPr>
          <p:cNvSpPr txBox="1"/>
          <p:nvPr/>
        </p:nvSpPr>
        <p:spPr>
          <a:xfrm>
            <a:off x="653222" y="5561820"/>
            <a:ext cx="9594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Nolvelty : </a:t>
            </a:r>
            <a:r>
              <a:rPr lang="en-US" dirty="0" smtClean="0"/>
              <a:t>Di </a:t>
            </a:r>
            <a:r>
              <a:rPr lang="en-US" dirty="0" err="1" smtClean="0"/>
              <a:t>samping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Intra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Ekstra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harian</a:t>
            </a:r>
            <a:r>
              <a:rPr lang="en-US" dirty="0" smtClean="0"/>
              <a:t>, </a:t>
            </a:r>
            <a:r>
              <a:rPr lang="en-US" dirty="0" err="1" smtClean="0"/>
              <a:t>mingguan</a:t>
            </a:r>
            <a:r>
              <a:rPr lang="en-US" dirty="0" smtClean="0"/>
              <a:t>, </a:t>
            </a:r>
            <a:r>
              <a:rPr lang="en-US" dirty="0" err="1" smtClean="0"/>
              <a:t>bulanan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tahunan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karakter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Madrasah</a:t>
            </a:r>
            <a:endParaRPr lang="id-ID" dirty="0"/>
          </a:p>
        </p:txBody>
      </p:sp>
      <p:sp>
        <p:nvSpPr>
          <p:cNvPr id="9" name="Rectangle 8"/>
          <p:cNvSpPr/>
          <p:nvPr/>
        </p:nvSpPr>
        <p:spPr>
          <a:xfrm>
            <a:off x="596900" y="2952982"/>
            <a:ext cx="5118100" cy="11237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endParaRPr lang="en-US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ctr"/>
            <a:endParaRPr lang="en-US" sz="1200" dirty="0" smtClean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ctr"/>
            <a:r>
              <a:rPr lang="en-US" sz="12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d-ID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Sri Judiani, Implementasi Pendidikan Karakter di Sekolah </a:t>
            </a:r>
            <a:r>
              <a:rPr lang="id-ID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Dasar</a:t>
            </a:r>
            <a:r>
              <a:rPr lang="en-US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d-ID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MelaluiPengamatan</a:t>
            </a:r>
            <a:r>
              <a:rPr lang="en-US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d-ID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Pelaksaan </a:t>
            </a:r>
            <a:r>
              <a:rPr lang="id-ID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kurikulum,Jurnal Pendidikan dan Kebudayaan Volume 16 Edisi khusus III, Oktober 2010, </a:t>
            </a:r>
            <a:r>
              <a:rPr lang="id-ID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Balitbang</a:t>
            </a:r>
            <a:r>
              <a:rPr lang="en-US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d-ID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Kementerian </a:t>
            </a:r>
            <a:r>
              <a:rPr lang="id-ID" sz="12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Pendidikan Nasional.</a:t>
            </a:r>
          </a:p>
          <a:p>
            <a:pPr marL="342900" indent="-342900" algn="ctr"/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6900" y="4222982"/>
            <a:ext cx="5118100" cy="8316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endParaRPr lang="en-US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ctr"/>
            <a:endParaRPr lang="en-US" sz="1200" dirty="0" smtClean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ctr"/>
            <a:r>
              <a:rPr lang="en-US" sz="1100" dirty="0" smtClean="0">
                <a:solidFill>
                  <a:schemeClr val="tx1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d-ID" sz="1200" dirty="0" smtClean="0">
                <a:latin typeface="+mj-lt"/>
              </a:rPr>
              <a:t>Masnur Muslich, </a:t>
            </a:r>
            <a:r>
              <a:rPr lang="id-ID" sz="1200" i="1" dirty="0" smtClean="0">
                <a:latin typeface="+mj-lt"/>
              </a:rPr>
              <a:t>Pendidikan Karakter, Menjawab Tantangan KrisisMultidimensional </a:t>
            </a:r>
            <a:r>
              <a:rPr lang="id-ID" sz="1200" dirty="0" smtClean="0">
                <a:latin typeface="+mj-lt"/>
              </a:rPr>
              <a:t>( Jakarta: Bumi Aksara, 2011),h. 71.</a:t>
            </a:r>
            <a:endParaRPr lang="id-ID" sz="1200" dirty="0" smtClean="0">
              <a:solidFill>
                <a:schemeClr val="tx1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ctr"/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2328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1" y="50799"/>
            <a:ext cx="7734300" cy="504687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METODOLOGI PENELITIAN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71574668"/>
              </p:ext>
            </p:extLst>
          </p:nvPr>
        </p:nvGraphicFramePr>
        <p:xfrm>
          <a:off x="648253" y="631687"/>
          <a:ext cx="9905447" cy="587250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0872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182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9962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id-ID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etode ( Sugiono )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50" marR="8255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id-ID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 Kasus  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50" marR="8255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99810">
                <a:tc>
                  <a:txBody>
                    <a:bodyPr/>
                    <a:lstStyle/>
                    <a:p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Waktu dan tempat penelitiaan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82550" marR="82550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Penelitian dilakukan 15 bulan 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P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enyusunan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proposal di Januari 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202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,Seminar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proposal di Bulan Agustus 2020.Observasi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Maret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 202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bimbingan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selama 8 bulan mulai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Juni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2021 –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Januari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2022,Seminar hasil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26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Januari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2022,sidang Tesis juni 2022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Tempat penelitian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MA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–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Sunan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Gunung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Jati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Losari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Kabupaten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Cirebon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dipilih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karena memiliki keunggulan siswa yang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berprestasi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dan 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guru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gurunya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 yang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kebanyakan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lulusan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Pondok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Pesantren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 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prestasi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non akademik juga cukup banyak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yang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diperoleh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dengan 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melihat jumlah tropi di etalasenya.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82550" marR="8255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39835">
                <a:tc>
                  <a:txBody>
                    <a:bodyPr/>
                    <a:lstStyle/>
                    <a:p>
                      <a:r>
                        <a:rPr lang="id-ID" sz="1200" baseline="0" dirty="0">
                          <a:solidFill>
                            <a:schemeClr val="tx1"/>
                          </a:solidFill>
                        </a:rPr>
                        <a:t>Sampel sumber data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2550" marR="82550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</a:rPr>
                        <a:t>Teknik secara purposive sampling dan bersifat  snowbal sampling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</a:rPr>
                        <a:t>Sumber datanya :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</a:rPr>
                        <a:t>Kepala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Madrasah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Bpk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Mahfudzin</a:t>
                      </a:r>
                      <a:r>
                        <a:rPr lang="id-ID" sz="1200" dirty="0" smtClean="0">
                          <a:solidFill>
                            <a:schemeClr val="tx1"/>
                          </a:solidFill>
                        </a:rPr>
                        <a:t>,S.Pd.I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</a:rPr>
                        <a:t>Wakil Kepala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Madrasah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Bidang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Kesiswaan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Bpk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Mukhtar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S.Pd.I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Guru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Mapel</a:t>
                      </a:r>
                      <a:r>
                        <a:rPr lang="id-ID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Akidah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Akhlaq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Bpk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Aminudin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S.Pd.I</a:t>
                      </a:r>
                      <a:endParaRPr lang="id-ID" sz="120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</a:rPr>
                        <a:t>Operator </a:t>
                      </a:r>
                      <a:r>
                        <a:rPr lang="id-ID" sz="1200" dirty="0" smtClean="0">
                          <a:solidFill>
                            <a:schemeClr val="tx1"/>
                          </a:solidFill>
                        </a:rPr>
                        <a:t>seko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r>
                        <a:rPr lang="id-ID" sz="1200" dirty="0" smtClean="0">
                          <a:solidFill>
                            <a:schemeClr val="tx1"/>
                          </a:solidFill>
                        </a:rPr>
                        <a:t>ah </a:t>
                      </a:r>
                      <a:r>
                        <a:rPr lang="id-ID" sz="1200" dirty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id-ID" sz="120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U</a:t>
                      </a:r>
                      <a:r>
                        <a:rPr lang="id-ID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Bpk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Abdun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Hakiki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S.Pd.I</a:t>
                      </a:r>
                      <a:endParaRPr lang="id-ID" sz="1200" dirty="0">
                        <a:solidFill>
                          <a:schemeClr val="tx1"/>
                        </a:solidFill>
                      </a:endParaRPr>
                    </a:p>
                  </a:txBody>
                  <a:tcPr marL="82550" marR="8255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19633">
                <a:tc>
                  <a:txBody>
                    <a:bodyPr/>
                    <a:lstStyle/>
                    <a:p>
                      <a:r>
                        <a:rPr lang="id-ID" sz="1200" dirty="0">
                          <a:solidFill>
                            <a:schemeClr val="tx1"/>
                          </a:solidFill>
                        </a:rPr>
                        <a:t>Pengumpulan Data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2550" marR="8255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Ut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ama adalah Peneliti</a:t>
                      </a:r>
                      <a:endParaRPr lang="en-US" sz="11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Penunjangnya :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Wawancara mendalam dengan kepala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Madrasah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di kantor 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pada t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ang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l 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Maret  2021 mengenai 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Program-program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peningkatakan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Pendidikan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Karakter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sudah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berjalan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Madrasah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id-ID" sz="11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Wawancara mendalam dengan Wakil kepala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Madrasah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bidang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Kesiswaan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di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ruang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guru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 pada t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ang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l 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18 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Mei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2021 mengenai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upaya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Waka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Kesiswaan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menunjang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Program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Pendidikan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Karakter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ada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Madrasah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upaya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apa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sajakah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dilakukan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oleh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waka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kesiswaan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menujnajng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program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tersebut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n-US" sz="11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3.    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Wawancara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mendalam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Guru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Mapel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Akidah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Akhlaq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Bpk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Aminudin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S.Pd.I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ruang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guru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pada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tanggal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20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Juli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mengenai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sejauhmana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keterlibatan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guru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Akidah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Akhlaq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meningkatkan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pendidikan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karakter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di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Madrasah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id-ID" sz="11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None/>
                      </a:pP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4.     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Observasi 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(untuk mendapatkan data data invetaris 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administrasi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yang 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dibuat sebagai  pendukung ) dari operator/Kepala Tu di kantor MTs tgl 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15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Juli</a:t>
                      </a:r>
                      <a:r>
                        <a:rPr lang="id-ID" sz="1100" baseline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. </a:t>
                      </a:r>
                      <a:endParaRPr lang="en-US" sz="11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2550" marR="8255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9911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nalisis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 Data</a:t>
                      </a:r>
                    </a:p>
                  </a:txBody>
                  <a:tcPr marL="82550" marR="82550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engumpulan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 data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duksi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 Data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Display data 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82550" marR="8255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5662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U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ji Keabsahan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 Data</a:t>
                      </a:r>
                    </a:p>
                  </a:txBody>
                  <a:tcPr marL="82550" marR="8255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U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ji Kredibilitas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id-ID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 uji t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ransferabilitas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, uji de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penabilitas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, uji ko</a:t>
                      </a:r>
                      <a:r>
                        <a:rPr lang="id-ID" sz="1100" baseline="0" dirty="0">
                          <a:solidFill>
                            <a:schemeClr val="tx1"/>
                          </a:solidFill>
                        </a:rPr>
                        <a:t>nfirabilitas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. 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82550" marR="8255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5859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0D5D1-2FC5-4B89-8254-D3A954B4A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7502" y="127000"/>
            <a:ext cx="8237198" cy="444501"/>
          </a:xfrm>
        </p:spPr>
        <p:txBody>
          <a:bodyPr>
            <a:normAutofit fontScale="90000"/>
          </a:bodyPr>
          <a:lstStyle/>
          <a:p>
            <a:pPr algn="ctr"/>
            <a:r>
              <a:rPr lang="id-ID" sz="3200" dirty="0"/>
              <a:t>HASIL PENELITIAN DAN PEMBAHASAN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038F9ED-1564-465A-AE7A-68DB6296A5AC}"/>
              </a:ext>
            </a:extLst>
          </p:cNvPr>
          <p:cNvSpPr txBox="1"/>
          <p:nvPr/>
        </p:nvSpPr>
        <p:spPr>
          <a:xfrm>
            <a:off x="436773" y="3223222"/>
            <a:ext cx="481647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Penggerakan / pelaksanaan :</a:t>
            </a:r>
          </a:p>
          <a:p>
            <a:r>
              <a:rPr lang="id-ID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Kepala Sekolah Membuat dan membagi Job diskripsi yang menguraikan tugas dari masing masing staf secara terperinci dan di bagikan setiap guru dan staf  sampai caraka dan satpam </a:t>
            </a:r>
          </a:p>
          <a:p>
            <a:endParaRPr lang="id-ID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8000" y="673100"/>
            <a:ext cx="9652000" cy="5833436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Dalam perencanaan yang dilakukan adalah mengacu pada evaluasi program kerja sebelumnya dan semua program kerja yang dilakukan adalah atas dasar dari visi dan misi </a:t>
            </a:r>
            <a:r>
              <a:rPr lang="en-US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d-ID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Madrasah </a:t>
            </a:r>
            <a:r>
              <a:rPr lang="id-ID" sz="1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Aliyah Sunan Gunung Jati Losari Cirebon.</a:t>
            </a:r>
            <a:r>
              <a:rPr lang="id-ID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Pelaksanan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: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Pada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Tahap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ini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Kepala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Madrasah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melakukan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Pengawasan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dalam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Pelaksanaan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kegiatan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berlangsung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seperti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Paparan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Kepala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Madrasah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sebagaio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berikut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: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setiap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hari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saya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Mengontrol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ketika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siswa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datang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Madrasah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sampai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pulang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madrasah</a:t>
            </a:r>
            <a:r>
              <a:rPr lang="en-US" sz="12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>
              <a:buNone/>
            </a:pPr>
            <a:endParaRPr lang="en-US" sz="1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2300" y="1282700"/>
            <a:ext cx="9423400" cy="27432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Pengorganisasian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pengertian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lain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manajemen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mencakup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berikut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marL="342900" indent="-342900" algn="just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Adanya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pembagian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jelas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anggota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diangggap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mampu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cakap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langkah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/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ditempuh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kepala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madrasah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Selanjutnya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kepala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madrasah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memberi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kepercayaan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penuh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bahwa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mereka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diberi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tugas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mampu</a:t>
            </a:r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melaksanakannya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Membagi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seluruh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tugas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beban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aktivitas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dilaksanakan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guru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staf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pembagian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tugas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kepala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Madrasah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hendaknya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memperhatikan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prinsip-tidak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terlalu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jangan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terlalu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membebani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pegawai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Menyatukan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mengelompokkan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tugas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guru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staf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rasional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efisien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Menetapkan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mekanisme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mengkoordinasi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pekerjaan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kesatuan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harmonis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merumuskan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standar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operasional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(SOP)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pendidikan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karakter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e.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monitoring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mengambil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langkah-langkah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penyesuaian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mempertahankan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meningkatkan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id-ID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penyelenggaraan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pendidikan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karakter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6733A56-2C8A-4ED2-A8BB-80D9BEC87EDB}"/>
              </a:ext>
            </a:extLst>
          </p:cNvPr>
          <p:cNvSpPr txBox="1"/>
          <p:nvPr/>
        </p:nvSpPr>
        <p:spPr>
          <a:xfrm>
            <a:off x="583649" y="4939766"/>
            <a:ext cx="9423952" cy="138499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Fungsi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pengawasan</a:t>
            </a:r>
            <a:r>
              <a:rPr lang="en-US" sz="14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erat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hubungannya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dengan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fungsi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directing 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atau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commanding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dalam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mengendalikan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penyelenggaraan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kegiatan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lembaga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pendidikan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sesuai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dengan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ketentuan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-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ketentuan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dan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kebijakan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yang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telah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ditetapkan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sehingga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dapat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menjamin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berlangsungnya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pelaksanaan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kegiatan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lembaga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pendidikan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sesuai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dengan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ketentuan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yang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berlaku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berjalan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lancar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dan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memperoleh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hasil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yang optimal. Directing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juga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berfungsi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mengevaluasi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keberhasilan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pelaksanaan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tugas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para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karyawan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serta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meningkatkan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efesiensi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dan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aktifitas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kinerja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lembaga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400" dirty="0" err="1" smtClean="0">
                <a:latin typeface="Aharoni" pitchFamily="2" charset="-79"/>
                <a:cs typeface="Aharoni" pitchFamily="2" charset="-79"/>
              </a:rPr>
              <a:t>pendidikan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.</a:t>
            </a:r>
            <a:endParaRPr lang="en-US" sz="14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10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295472-A9C5-4304-AACA-E41B7ABE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1" y="608955"/>
            <a:ext cx="6502400" cy="534045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/>
              <a:t>TRIANGULASI DATA PENELITIAN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3C48185-E8CC-4559-9F8B-67DD7B735953}"/>
              </a:ext>
            </a:extLst>
          </p:cNvPr>
          <p:cNvSpPr/>
          <p:nvPr/>
        </p:nvSpPr>
        <p:spPr>
          <a:xfrm>
            <a:off x="398114" y="2818804"/>
            <a:ext cx="1497495" cy="543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D7B5139-CFB3-48E7-A4A5-F51ED52C3E16}"/>
              </a:ext>
            </a:extLst>
          </p:cNvPr>
          <p:cNvSpPr/>
          <p:nvPr/>
        </p:nvSpPr>
        <p:spPr>
          <a:xfrm>
            <a:off x="3694592" y="4000486"/>
            <a:ext cx="1497495" cy="543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OBSERVASI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3A16A35-6B2C-4668-B9BB-EE34F8504C57}"/>
              </a:ext>
            </a:extLst>
          </p:cNvPr>
          <p:cNvSpPr/>
          <p:nvPr/>
        </p:nvSpPr>
        <p:spPr>
          <a:xfrm>
            <a:off x="3585259" y="2878114"/>
            <a:ext cx="1497495" cy="543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 ANALISIS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5CDDA05-BD72-4D88-A66C-A0674711B3B2}"/>
              </a:ext>
            </a:extLst>
          </p:cNvPr>
          <p:cNvSpPr/>
          <p:nvPr/>
        </p:nvSpPr>
        <p:spPr>
          <a:xfrm>
            <a:off x="3595204" y="1822119"/>
            <a:ext cx="1497495" cy="543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WAWANCARA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286B6AC-7AE6-4EED-9262-69C65C8E034B}"/>
              </a:ext>
            </a:extLst>
          </p:cNvPr>
          <p:cNvSpPr/>
          <p:nvPr/>
        </p:nvSpPr>
        <p:spPr>
          <a:xfrm>
            <a:off x="6012070" y="3790544"/>
            <a:ext cx="4558746" cy="894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AKTIVITAS / PRILAKU dengan melihat foto foto kegiatan dari mulai perencanaan,pengorganisasian ,Pelaksanaan dan ,</a:t>
            </a:r>
            <a:r>
              <a:rPr lang="id-ID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ngawasan</a:t>
            </a:r>
            <a:endParaRPr lang="id-ID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C2E978E-7687-4C6F-9625-541604EDAACB}"/>
              </a:ext>
            </a:extLst>
          </p:cNvPr>
          <p:cNvSpPr/>
          <p:nvPr/>
        </p:nvSpPr>
        <p:spPr>
          <a:xfrm>
            <a:off x="5977833" y="2759466"/>
            <a:ext cx="4542183" cy="7156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1ECEC45-EFF2-4BE2-8772-8C0BDE3E0F46}"/>
              </a:ext>
            </a:extLst>
          </p:cNvPr>
          <p:cNvSpPr/>
          <p:nvPr/>
        </p:nvSpPr>
        <p:spPr>
          <a:xfrm>
            <a:off x="5965133" y="1727117"/>
            <a:ext cx="4542183" cy="727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032DF07-82C1-4BCE-9BFE-64DE56F97FA5}"/>
              </a:ext>
            </a:extLst>
          </p:cNvPr>
          <p:cNvCxnSpPr>
            <a:cxnSpLocks/>
          </p:cNvCxnSpPr>
          <p:nvPr/>
        </p:nvCxnSpPr>
        <p:spPr>
          <a:xfrm>
            <a:off x="1905555" y="3113247"/>
            <a:ext cx="1689649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7D0B88F0-4F2E-43B8-B63A-9FD3468ED850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1895609" y="2062124"/>
            <a:ext cx="1689650" cy="10283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8A0B2DC6-8855-4A11-ADF8-93E2AE755AA9}"/>
              </a:ext>
            </a:extLst>
          </p:cNvPr>
          <p:cNvCxnSpPr>
            <a:cxnSpLocks/>
          </p:cNvCxnSpPr>
          <p:nvPr/>
        </p:nvCxnSpPr>
        <p:spPr>
          <a:xfrm>
            <a:off x="1905555" y="3090402"/>
            <a:ext cx="1789037" cy="127759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72D2EF45-B983-4D18-A704-9717ADB98547}"/>
              </a:ext>
            </a:extLst>
          </p:cNvPr>
          <p:cNvCxnSpPr>
            <a:cxnSpLocks/>
            <a:stCxn id="8" idx="3"/>
            <a:endCxn id="58" idx="1"/>
          </p:cNvCxnSpPr>
          <p:nvPr/>
        </p:nvCxnSpPr>
        <p:spPr>
          <a:xfrm flipV="1">
            <a:off x="5082754" y="3144091"/>
            <a:ext cx="968525" cy="56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13B060D1-7324-4D5A-A7AE-188FDE984428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 flipV="1">
            <a:off x="5092699" y="2091023"/>
            <a:ext cx="872434" cy="276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00693616-B212-47D7-A7DE-38A4482DAE16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5192087" y="4272155"/>
            <a:ext cx="1772483" cy="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AE6A651E-144C-478C-B318-884864A9DEEA}"/>
              </a:ext>
            </a:extLst>
          </p:cNvPr>
          <p:cNvSpPr txBox="1"/>
          <p:nvPr/>
        </p:nvSpPr>
        <p:spPr>
          <a:xfrm>
            <a:off x="5935869" y="1759389"/>
            <a:ext cx="454218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d-ID" dirty="0"/>
              <a:t>Informan </a:t>
            </a:r>
            <a:r>
              <a:rPr lang="id-ID" sz="1200" dirty="0"/>
              <a:t>: - </a:t>
            </a:r>
            <a:r>
              <a:rPr lang="en-US" sz="1400" dirty="0" err="1" smtClean="0"/>
              <a:t>Kepala</a:t>
            </a:r>
            <a:r>
              <a:rPr lang="en-US" sz="1400" dirty="0" smtClean="0"/>
              <a:t> </a:t>
            </a:r>
            <a:r>
              <a:rPr lang="en-US" sz="1400" dirty="0" err="1" smtClean="0"/>
              <a:t>Madrasah</a:t>
            </a:r>
            <a:r>
              <a:rPr lang="en-US" sz="1400" dirty="0" smtClean="0"/>
              <a:t>, </a:t>
            </a:r>
            <a:r>
              <a:rPr lang="en-US" sz="1400" dirty="0" err="1" smtClean="0"/>
              <a:t>Waka</a:t>
            </a:r>
            <a:r>
              <a:rPr lang="en-US" sz="1400" dirty="0" smtClean="0"/>
              <a:t> </a:t>
            </a:r>
            <a:r>
              <a:rPr lang="en-US" sz="1400" dirty="0" err="1" smtClean="0"/>
              <a:t>Kesiswaan</a:t>
            </a:r>
            <a:r>
              <a:rPr lang="en-US" sz="1400" dirty="0" smtClean="0"/>
              <a:t>, Guru </a:t>
            </a:r>
            <a:r>
              <a:rPr lang="en-US" sz="1400" dirty="0" err="1" smtClean="0"/>
              <a:t>Mapel</a:t>
            </a:r>
            <a:r>
              <a:rPr lang="en-US" sz="1400" dirty="0" smtClean="0"/>
              <a:t> </a:t>
            </a:r>
            <a:r>
              <a:rPr lang="en-US" sz="1400" dirty="0" err="1" smtClean="0"/>
              <a:t>Akidah</a:t>
            </a:r>
            <a:r>
              <a:rPr lang="en-US" sz="1400" dirty="0" smtClean="0"/>
              <a:t> </a:t>
            </a:r>
            <a:r>
              <a:rPr lang="en-US" sz="1400" dirty="0" err="1" smtClean="0"/>
              <a:t>Akhlak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TU</a:t>
            </a:r>
            <a:endParaRPr lang="id-ID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id-ID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3E4D4A16-4A1D-49EC-BA31-F5284AB5DFE1}"/>
              </a:ext>
            </a:extLst>
          </p:cNvPr>
          <p:cNvSpPr txBox="1"/>
          <p:nvPr/>
        </p:nvSpPr>
        <p:spPr>
          <a:xfrm>
            <a:off x="6051279" y="2882481"/>
            <a:ext cx="4438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Dokumen fisik dari administrasi kepala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Madrasah</a:t>
            </a:r>
            <a:r>
              <a:rPr lang="id-ID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Guru </a:t>
            </a:r>
            <a:r>
              <a:rPr lang="id-ID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id-ID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di kumpulkan dari masing masing </a:t>
            </a:r>
            <a:r>
              <a:rPr lang="id-ID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informan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3403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D3B675-0FCE-4AAE-B8E3-71510C4E7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32522"/>
            <a:ext cx="9042400" cy="563217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KESIMPULAN DAN REKOMENDASI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4D0227-970F-4D66-A609-B56FD7D26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999" y="808383"/>
            <a:ext cx="4798980" cy="563217"/>
          </a:xfrm>
        </p:spPr>
        <p:txBody>
          <a:bodyPr anchor="ctr"/>
          <a:lstStyle/>
          <a:p>
            <a:pPr algn="ctr"/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Kesimpulan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B9DB155-E10A-4F2E-BC5F-29D594F58B00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6250018" y="695740"/>
            <a:ext cx="4798981" cy="563218"/>
          </a:xfrm>
        </p:spPr>
        <p:txBody>
          <a:bodyPr anchor="ctr"/>
          <a:lstStyle/>
          <a:p>
            <a:pPr algn="ctr"/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Rekomendasi / saran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34F905-8BBE-4F97-A9FE-E7783B6E754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1364973" y="1371600"/>
            <a:ext cx="4577005" cy="4518499"/>
          </a:xfrm>
        </p:spPr>
        <p:txBody>
          <a:bodyPr>
            <a:normAutofit/>
          </a:bodyPr>
          <a:lstStyle/>
          <a:p>
            <a:pPr algn="just"/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Perencanaan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dibuat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oleh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pihak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Madrasah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mengacu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Program,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tata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tertib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Pengorganisasian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oleh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Madrasah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sangat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mengacu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prosedur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susunan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rincian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posisi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tanggung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endidikan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Madrasah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erlaksana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mengacu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yang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dibuat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Pengawasan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Madrasah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mengacu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prosedur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pengawasan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berupa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monitoring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pengamatan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langsung</a:t>
            </a:r>
            <a:endParaRPr lang="id-ID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d-ID" dirty="0"/>
          </a:p>
          <a:p>
            <a:pPr marL="0" indent="0" algn="just">
              <a:buNone/>
            </a:pPr>
            <a:endParaRPr lang="id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EF0850E-93AD-4FB3-AD7A-4F54973444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019" y="1258958"/>
            <a:ext cx="4494181" cy="4359965"/>
          </a:xfrm>
        </p:spPr>
        <p:txBody>
          <a:bodyPr>
            <a:normAutofit/>
          </a:bodyPr>
          <a:lstStyle/>
          <a:p>
            <a:pPr lvl="0"/>
            <a:r>
              <a:rPr lang="id-ID" sz="1200" dirty="0" smtClean="0"/>
              <a:t>Terus </a:t>
            </a:r>
            <a:r>
              <a:rPr lang="id-ID" sz="1200" dirty="0" smtClean="0"/>
              <a:t>berupaya membangun komuniksi dan melakukan kerjasamadengan pihak-pihak terkait (tokoh masyarakat), pengawas madrasah dan pemerhati pendidikan) untuk terus berupaya mencari dan mengembangkan pendidikan karakter guna memajukan MA Sunan Gunung Jati Losari Cirebon.</a:t>
            </a:r>
            <a:endParaRPr lang="en-US" sz="1200" dirty="0" smtClean="0"/>
          </a:p>
          <a:p>
            <a:pPr lvl="0"/>
            <a:r>
              <a:rPr lang="id-ID" sz="1200" dirty="0" smtClean="0"/>
              <a:t>Komitmen dari seluruh pihak madrasah atau madrasah dalam meningkatkan pendidikan karakter tetap enunjukkan komitmen yang tinggi untuk senantiasa melakukan inovasi-inovasi yang baru dalam melaksanakan program pendidikan karakter sesuai dengan perkembangan zaman.</a:t>
            </a:r>
            <a:endParaRPr lang="en-US" sz="1200" dirty="0" smtClean="0"/>
          </a:p>
          <a:p>
            <a:pPr lvl="0"/>
            <a:r>
              <a:rPr lang="id-ID" sz="1200" dirty="0" smtClean="0"/>
              <a:t>Diadakannnya pembaruan dalam aturan dan tata tertib madrasah atau madrasah agar lebih efisien dalam menjalankan semua program kegiatan.</a:t>
            </a:r>
            <a:endParaRPr lang="en-US" sz="1200" dirty="0" smtClean="0"/>
          </a:p>
          <a:p>
            <a:pPr lvl="0"/>
            <a:r>
              <a:rPr lang="id-ID" sz="1200" dirty="0" smtClean="0"/>
              <a:t>Untuk wali murid hendaknya ikut berpartisipasi memberikan pengawasan terhadap prilaku anak di rumah sebagai wujud kerja sama dengan pihak madrasah terhadap keberlangsungan pendidikan karakter.</a:t>
            </a:r>
            <a:endParaRPr lang="en-US" sz="1200" dirty="0" smtClean="0"/>
          </a:p>
          <a:p>
            <a:pPr marL="0" indent="0">
              <a:buNone/>
            </a:pPr>
            <a:endParaRPr lang="id-ID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endParaRPr lang="id-ID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5527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C0E2E14-AE56-4313-B3D6-A0100FC96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1028700"/>
            <a:ext cx="10058400" cy="2362200"/>
          </a:xfrm>
        </p:spPr>
        <p:txBody>
          <a:bodyPr>
            <a:normAutofit/>
          </a:bodyPr>
          <a:lstStyle/>
          <a:p>
            <a:pPr algn="ctr"/>
            <a:r>
              <a:rPr lang="id-ID" sz="6000" dirty="0" smtClean="0">
                <a:latin typeface="Algerian" panose="04020705040A02060702" pitchFamily="82" charset="0"/>
              </a:rPr>
              <a:t>Terima</a:t>
            </a:r>
            <a:r>
              <a:rPr lang="en-US" sz="6000" dirty="0" smtClean="0">
                <a:latin typeface="Algerian" panose="04020705040A02060702" pitchFamily="82" charset="0"/>
              </a:rPr>
              <a:t> </a:t>
            </a:r>
            <a:r>
              <a:rPr lang="id-ID" sz="6000" dirty="0" smtClean="0">
                <a:latin typeface="Algerian" panose="04020705040A02060702" pitchFamily="82" charset="0"/>
              </a:rPr>
              <a:t>kasih </a:t>
            </a:r>
            <a:r>
              <a:rPr lang="id-ID" sz="6000" dirty="0">
                <a:latin typeface="Algerian" panose="04020705040A02060702" pitchFamily="82" charset="0"/>
              </a:rPr>
              <a:t/>
            </a:r>
            <a:br>
              <a:rPr lang="id-ID" sz="6000" dirty="0">
                <a:latin typeface="Algerian" panose="04020705040A02060702" pitchFamily="82" charset="0"/>
              </a:rPr>
            </a:br>
            <a:r>
              <a:rPr lang="id-ID" sz="6000" dirty="0">
                <a:latin typeface="Algerian" panose="04020705040A02060702" pitchFamily="82" charset="0"/>
              </a:rPr>
              <a:t>wassalam </a:t>
            </a:r>
          </a:p>
        </p:txBody>
      </p:sp>
    </p:spTree>
    <p:extLst>
      <p:ext uri="{BB962C8B-B14F-4D97-AF65-F5344CB8AC3E}">
        <p14:creationId xmlns:p14="http://schemas.microsoft.com/office/powerpoint/2010/main" xmlns="" val="12864914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828</TotalTime>
  <Words>1278</Words>
  <Application>Microsoft Office PowerPoint</Application>
  <PresentationFormat>Custom</PresentationFormat>
  <Paragraphs>132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    TESIS MANAJEMEN PENDIDIKAN KARAKTER  DI MA SUNAN GUNUNG JATI  KECAMATAN LOSARI KABUPATEN CIREBON    </vt:lpstr>
      <vt:lpstr>MASALAH PENELITIAN DAN FENOMENA</vt:lpstr>
      <vt:lpstr>RUMUSAN MASALAH</vt:lpstr>
      <vt:lpstr>KAJIAN PUSTAKA</vt:lpstr>
      <vt:lpstr>METODOLOGI PENELITIAN </vt:lpstr>
      <vt:lpstr>HASIL PENELITIAN DAN PEMBAHASAN</vt:lpstr>
      <vt:lpstr>TRIANGULASI DATA PENELITIAN</vt:lpstr>
      <vt:lpstr>KESIMPULAN DAN REKOMENDASI</vt:lpstr>
      <vt:lpstr>Terima kasih  wassalam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TESIS  PERAN KEPALA SEKOLAH DALAM MENINGKATKAN MUTU PENDIDIKAN MELAUI MANAJEMEN BERBASIS SEKOLAHDI MTS AL - MAIJAH KABUPATEN CIREBON   </dc:title>
  <dc:creator>NURUL FAUZIYAH</dc:creator>
  <cp:lastModifiedBy>HASBUNAH</cp:lastModifiedBy>
  <cp:revision>47</cp:revision>
  <dcterms:created xsi:type="dcterms:W3CDTF">2022-02-18T12:31:22Z</dcterms:created>
  <dcterms:modified xsi:type="dcterms:W3CDTF">2022-06-21T03:21:22Z</dcterms:modified>
</cp:coreProperties>
</file>