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764" r:id="rId1"/>
  </p:sldMasterIdLst>
  <p:notesMasterIdLst>
    <p:notesMasterId r:id="rId15"/>
  </p:notesMasterIdLst>
  <p:handoutMasterIdLst>
    <p:handoutMasterId r:id="rId16"/>
  </p:handoutMasterIdLst>
  <p:sldIdLst>
    <p:sldId id="256" r:id="rId2"/>
    <p:sldId id="257" r:id="rId3"/>
    <p:sldId id="258" r:id="rId4"/>
    <p:sldId id="259" r:id="rId5"/>
    <p:sldId id="288" r:id="rId6"/>
    <p:sldId id="261" r:id="rId7"/>
    <p:sldId id="262" r:id="rId8"/>
    <p:sldId id="271" r:id="rId9"/>
    <p:sldId id="279" r:id="rId10"/>
    <p:sldId id="284" r:id="rId11"/>
    <p:sldId id="285" r:id="rId12"/>
    <p:sldId id="283" r:id="rId13"/>
    <p:sldId id="28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04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areaChart>
        <c:grouping val="percentStacked"/>
        <c:varyColors val="0"/>
        <c:ser>
          <c:idx val="2"/>
          <c:order val="2"/>
          <c:tx>
            <c:strRef>
              <c:f>Sheet1!$D$1</c:f>
              <c:strCache>
                <c:ptCount val="1"/>
                <c:pt idx="0">
                  <c:v>Column1</c:v>
                </c:pt>
              </c:strCache>
            </c:strRef>
          </c:tx>
          <c:dLbls>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Sheet1!$A$2:$A$5</c:f>
              <c:strCache>
                <c:ptCount val="3"/>
                <c:pt idx="0">
                  <c:v>Pratindakan</c:v>
                </c:pt>
                <c:pt idx="1">
                  <c:v>Siklus 1</c:v>
                </c:pt>
                <c:pt idx="2">
                  <c:v>Siklus 2</c:v>
                </c:pt>
              </c:strCache>
            </c:strRef>
          </c:cat>
          <c:val>
            <c:numRef>
              <c:f>Sheet1!$D$2:$D$5</c:f>
              <c:numCache>
                <c:formatCode>General</c:formatCode>
                <c:ptCount val="4"/>
              </c:numCache>
            </c:numRef>
          </c:val>
        </c:ser>
        <c:dLbls>
          <c:showLegendKey val="0"/>
          <c:showVal val="0"/>
          <c:showCatName val="0"/>
          <c:showSerName val="0"/>
          <c:showPercent val="0"/>
          <c:showBubbleSize val="0"/>
        </c:dLbls>
        <c:axId val="65425792"/>
        <c:axId val="65419904"/>
      </c:areaChart>
      <c:barChart>
        <c:barDir val="col"/>
        <c:grouping val="clustered"/>
        <c:varyColors val="0"/>
        <c:ser>
          <c:idx val="0"/>
          <c:order val="0"/>
          <c:tx>
            <c:strRef>
              <c:f>Sheet1!$B$1</c:f>
              <c:strCache>
                <c:ptCount val="1"/>
                <c:pt idx="0">
                  <c:v>Tuntas</c:v>
                </c:pt>
              </c:strCache>
            </c:strRef>
          </c:tx>
          <c:invertIfNegative val="0"/>
          <c:dPt>
            <c:idx val="0"/>
            <c:invertIfNegative val="0"/>
            <c:bubble3D val="0"/>
          </c:dPt>
          <c:dPt>
            <c:idx val="1"/>
            <c:invertIfNegative val="0"/>
            <c:bubble3D val="0"/>
          </c:dPt>
          <c:dPt>
            <c:idx val="2"/>
            <c:invertIfNegative val="0"/>
            <c:bubble3D val="0"/>
          </c:dPt>
          <c:dLbls>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3"/>
                <c:pt idx="0">
                  <c:v>Pratindakan</c:v>
                </c:pt>
                <c:pt idx="1">
                  <c:v>Siklus 1</c:v>
                </c:pt>
                <c:pt idx="2">
                  <c:v>Siklus 2</c:v>
                </c:pt>
              </c:strCache>
            </c:strRef>
          </c:cat>
          <c:val>
            <c:numRef>
              <c:f>Sheet1!$B$2:$B$5</c:f>
              <c:numCache>
                <c:formatCode>General</c:formatCode>
                <c:ptCount val="4"/>
                <c:pt idx="0">
                  <c:v>72</c:v>
                </c:pt>
                <c:pt idx="1">
                  <c:v>79</c:v>
                </c:pt>
                <c:pt idx="2">
                  <c:v>86</c:v>
                </c:pt>
              </c:numCache>
            </c:numRef>
          </c:val>
          <c:extLst xmlns:c16r2="http://schemas.microsoft.com/office/drawing/2015/06/chart">
            <c:ext xmlns:c16="http://schemas.microsoft.com/office/drawing/2014/chart" uri="{C3380CC4-5D6E-409C-BE32-E72D297353CC}">
              <c16:uniqueId val="{00000000-0D3A-49BA-8FF3-AE2C04ADDC51}"/>
            </c:ext>
          </c:extLst>
        </c:ser>
        <c:ser>
          <c:idx val="1"/>
          <c:order val="1"/>
          <c:tx>
            <c:strRef>
              <c:f>Sheet1!$C$1</c:f>
              <c:strCache>
                <c:ptCount val="1"/>
                <c:pt idx="0">
                  <c:v>Prosentase</c:v>
                </c:pt>
              </c:strCache>
            </c:strRef>
          </c:tx>
          <c:invertIfNegative val="0"/>
          <c:dLbls>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3"/>
                <c:pt idx="0">
                  <c:v>Pratindakan</c:v>
                </c:pt>
                <c:pt idx="1">
                  <c:v>Siklus 1</c:v>
                </c:pt>
                <c:pt idx="2">
                  <c:v>Siklus 2</c:v>
                </c:pt>
              </c:strCache>
            </c:strRef>
          </c:cat>
          <c:val>
            <c:numRef>
              <c:f>Sheet1!$C$2:$C$5</c:f>
              <c:numCache>
                <c:formatCode>General</c:formatCode>
                <c:ptCount val="4"/>
                <c:pt idx="0">
                  <c:v>48</c:v>
                </c:pt>
                <c:pt idx="1">
                  <c:v>86</c:v>
                </c:pt>
                <c:pt idx="2">
                  <c:v>92</c:v>
                </c:pt>
              </c:numCache>
            </c:numRef>
          </c:val>
          <c:extLst xmlns:c16r2="http://schemas.microsoft.com/office/drawing/2015/06/chart">
            <c:ext xmlns:c16="http://schemas.microsoft.com/office/drawing/2014/chart" uri="{C3380CC4-5D6E-409C-BE32-E72D297353CC}">
              <c16:uniqueId val="{00000001-0D3A-49BA-8FF3-AE2C04ADDC51}"/>
            </c:ext>
          </c:extLst>
        </c:ser>
        <c:dLbls>
          <c:showLegendKey val="0"/>
          <c:showVal val="0"/>
          <c:showCatName val="0"/>
          <c:showSerName val="0"/>
          <c:showPercent val="0"/>
          <c:showBubbleSize val="0"/>
        </c:dLbls>
        <c:gapWidth val="100"/>
        <c:axId val="22576512"/>
        <c:axId val="65418368"/>
      </c:barChart>
      <c:catAx>
        <c:axId val="22576512"/>
        <c:scaling>
          <c:orientation val="minMax"/>
        </c:scaling>
        <c:delete val="0"/>
        <c:axPos val="b"/>
        <c:numFmt formatCode="General" sourceLinked="1"/>
        <c:majorTickMark val="none"/>
        <c:minorTickMark val="none"/>
        <c:tickLblPos val="nextTo"/>
        <c:txPr>
          <a:bodyPr rot="-60000000" vert="horz"/>
          <a:lstStyle/>
          <a:p>
            <a:pPr>
              <a:defRPr/>
            </a:pPr>
            <a:endParaRPr lang="en-US"/>
          </a:p>
        </c:txPr>
        <c:crossAx val="65418368"/>
        <c:crosses val="autoZero"/>
        <c:auto val="1"/>
        <c:lblAlgn val="ctr"/>
        <c:lblOffset val="100"/>
        <c:noMultiLvlLbl val="0"/>
      </c:catAx>
      <c:valAx>
        <c:axId val="65418368"/>
        <c:scaling>
          <c:orientation val="minMax"/>
        </c:scaling>
        <c:delete val="0"/>
        <c:axPos val="l"/>
        <c:majorGridlines/>
        <c:numFmt formatCode="General" sourceLinked="1"/>
        <c:majorTickMark val="none"/>
        <c:minorTickMark val="none"/>
        <c:tickLblPos val="nextTo"/>
        <c:txPr>
          <a:bodyPr rot="-60000000" vert="horz"/>
          <a:lstStyle/>
          <a:p>
            <a:pPr>
              <a:defRPr/>
            </a:pPr>
            <a:endParaRPr lang="en-US"/>
          </a:p>
        </c:txPr>
        <c:crossAx val="22576512"/>
        <c:crosses val="autoZero"/>
        <c:crossBetween val="between"/>
      </c:valAx>
      <c:valAx>
        <c:axId val="65419904"/>
        <c:scaling>
          <c:orientation val="minMax"/>
        </c:scaling>
        <c:delete val="0"/>
        <c:axPos val="r"/>
        <c:numFmt formatCode="0%" sourceLinked="1"/>
        <c:majorTickMark val="out"/>
        <c:minorTickMark val="none"/>
        <c:tickLblPos val="nextTo"/>
        <c:txPr>
          <a:bodyPr rot="-60000000" vert="horz"/>
          <a:lstStyle/>
          <a:p>
            <a:pPr>
              <a:defRPr/>
            </a:pPr>
            <a:endParaRPr lang="en-US"/>
          </a:p>
        </c:txPr>
        <c:crossAx val="65425792"/>
        <c:crosses val="max"/>
        <c:crossBetween val="between"/>
      </c:valAx>
      <c:catAx>
        <c:axId val="65425792"/>
        <c:scaling>
          <c:orientation val="minMax"/>
        </c:scaling>
        <c:delete val="1"/>
        <c:axPos val="b"/>
        <c:numFmt formatCode="General" sourceLinked="1"/>
        <c:majorTickMark val="out"/>
        <c:minorTickMark val="none"/>
        <c:tickLblPos val="nextTo"/>
        <c:crossAx val="65419904"/>
        <c:crosses val="autoZero"/>
        <c:auto val="1"/>
        <c:lblAlgn val="ctr"/>
        <c:lblOffset val="100"/>
        <c:noMultiLvlLbl val="0"/>
      </c:catAx>
    </c:plotArea>
    <c:legend>
      <c:legendPos val="b"/>
      <c:layout/>
      <c:overlay val="0"/>
      <c:txPr>
        <a:bodyPr rot="0" vert="horz"/>
        <a:lstStyle/>
        <a:p>
          <a:pPr>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000027-717C-4CFF-9966-0E5EB1BF0587}" type="datetimeFigureOut">
              <a:rPr lang="en-US" smtClean="0"/>
              <a:t>1/1/2009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5B72D4-4C00-453D-9B0B-78A6E97EBFD3}" type="slidenum">
              <a:rPr lang="en-US" smtClean="0"/>
              <a:t>‹#›</a:t>
            </a:fld>
            <a:endParaRPr lang="en-US"/>
          </a:p>
        </p:txBody>
      </p:sp>
    </p:spTree>
    <p:extLst>
      <p:ext uri="{BB962C8B-B14F-4D97-AF65-F5344CB8AC3E}">
        <p14:creationId xmlns:p14="http://schemas.microsoft.com/office/powerpoint/2010/main" val="2400654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2C1FA-EF1B-4EEC-A580-9D8EE1C9FAF9}" type="datetimeFigureOut">
              <a:rPr lang="en-US" smtClean="0"/>
              <a:t>1/1/2009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0FE298-B320-4E97-83A1-5428E013DD62}" type="slidenum">
              <a:rPr lang="en-US" smtClean="0"/>
              <a:t>‹#›</a:t>
            </a:fld>
            <a:endParaRPr lang="en-US"/>
          </a:p>
        </p:txBody>
      </p:sp>
    </p:spTree>
    <p:extLst>
      <p:ext uri="{BB962C8B-B14F-4D97-AF65-F5344CB8AC3E}">
        <p14:creationId xmlns:p14="http://schemas.microsoft.com/office/powerpoint/2010/main" val="2078060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1</a:t>
            </a:fld>
            <a:endParaRPr lang="en-US"/>
          </a:p>
        </p:txBody>
      </p:sp>
    </p:spTree>
    <p:extLst>
      <p:ext uri="{BB962C8B-B14F-4D97-AF65-F5344CB8AC3E}">
        <p14:creationId xmlns:p14="http://schemas.microsoft.com/office/powerpoint/2010/main" val="1173418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2</a:t>
            </a:fld>
            <a:endParaRPr lang="en-US"/>
          </a:p>
        </p:txBody>
      </p:sp>
    </p:spTree>
    <p:extLst>
      <p:ext uri="{BB962C8B-B14F-4D97-AF65-F5344CB8AC3E}">
        <p14:creationId xmlns:p14="http://schemas.microsoft.com/office/powerpoint/2010/main" val="140568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3</a:t>
            </a:fld>
            <a:endParaRPr lang="en-US"/>
          </a:p>
        </p:txBody>
      </p:sp>
    </p:spTree>
    <p:extLst>
      <p:ext uri="{BB962C8B-B14F-4D97-AF65-F5344CB8AC3E}">
        <p14:creationId xmlns:p14="http://schemas.microsoft.com/office/powerpoint/2010/main" val="930853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4</a:t>
            </a:fld>
            <a:endParaRPr lang="en-US"/>
          </a:p>
        </p:txBody>
      </p:sp>
    </p:spTree>
    <p:extLst>
      <p:ext uri="{BB962C8B-B14F-4D97-AF65-F5344CB8AC3E}">
        <p14:creationId xmlns:p14="http://schemas.microsoft.com/office/powerpoint/2010/main" val="219770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6</a:t>
            </a:fld>
            <a:endParaRPr lang="en-US"/>
          </a:p>
        </p:txBody>
      </p:sp>
    </p:spTree>
    <p:extLst>
      <p:ext uri="{BB962C8B-B14F-4D97-AF65-F5344CB8AC3E}">
        <p14:creationId xmlns:p14="http://schemas.microsoft.com/office/powerpoint/2010/main" val="3988245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7</a:t>
            </a:fld>
            <a:endParaRPr lang="en-US"/>
          </a:p>
        </p:txBody>
      </p:sp>
    </p:spTree>
    <p:extLst>
      <p:ext uri="{BB962C8B-B14F-4D97-AF65-F5344CB8AC3E}">
        <p14:creationId xmlns:p14="http://schemas.microsoft.com/office/powerpoint/2010/main" val="3710970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8</a:t>
            </a:fld>
            <a:endParaRPr lang="en-US"/>
          </a:p>
        </p:txBody>
      </p:sp>
    </p:spTree>
    <p:extLst>
      <p:ext uri="{BB962C8B-B14F-4D97-AF65-F5344CB8AC3E}">
        <p14:creationId xmlns:p14="http://schemas.microsoft.com/office/powerpoint/2010/main" val="1111137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9</a:t>
            </a:fld>
            <a:endParaRPr lang="en-US"/>
          </a:p>
        </p:txBody>
      </p:sp>
    </p:spTree>
    <p:extLst>
      <p:ext uri="{BB962C8B-B14F-4D97-AF65-F5344CB8AC3E}">
        <p14:creationId xmlns:p14="http://schemas.microsoft.com/office/powerpoint/2010/main" val="3836576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10</a:t>
            </a:fld>
            <a:endParaRPr lang="en-US"/>
          </a:p>
        </p:txBody>
      </p:sp>
    </p:spTree>
    <p:extLst>
      <p:ext uri="{BB962C8B-B14F-4D97-AF65-F5344CB8AC3E}">
        <p14:creationId xmlns:p14="http://schemas.microsoft.com/office/powerpoint/2010/main" val="2305975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11</a:t>
            </a:fld>
            <a:endParaRPr lang="en-US"/>
          </a:p>
        </p:txBody>
      </p:sp>
    </p:spTree>
    <p:extLst>
      <p:ext uri="{BB962C8B-B14F-4D97-AF65-F5344CB8AC3E}">
        <p14:creationId xmlns:p14="http://schemas.microsoft.com/office/powerpoint/2010/main" val="933841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12</a:t>
            </a:fld>
            <a:endParaRPr lang="en-US"/>
          </a:p>
        </p:txBody>
      </p:sp>
    </p:spTree>
    <p:extLst>
      <p:ext uri="{BB962C8B-B14F-4D97-AF65-F5344CB8AC3E}">
        <p14:creationId xmlns:p14="http://schemas.microsoft.com/office/powerpoint/2010/main" val="4236455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0FE298-B320-4E97-83A1-5428E013DD62}" type="slidenum">
              <a:rPr lang="en-US" smtClean="0"/>
              <a:t>13</a:t>
            </a:fld>
            <a:endParaRPr lang="en-US"/>
          </a:p>
        </p:txBody>
      </p:sp>
    </p:spTree>
    <p:extLst>
      <p:ext uri="{BB962C8B-B14F-4D97-AF65-F5344CB8AC3E}">
        <p14:creationId xmlns:p14="http://schemas.microsoft.com/office/powerpoint/2010/main" val="1147315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1/1/2009</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519954A3-9DFD-4C44-94BA-B95130A3BA1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1/1/2009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1/1/2009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B61BEF0D-F0BB-DE4B-95CE-6DB70DBA9567}" type="datetimeFigureOut">
              <a:rPr lang="en-US" smtClean="0"/>
              <a:pPr/>
              <a:t>1/1/2009</a:t>
            </a:fld>
            <a:endParaRPr lang="en-US"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88126" y="1583051"/>
            <a:ext cx="7766936" cy="877908"/>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d-ID" sz="1400" b="1" dirty="0">
                <a:solidFill>
                  <a:schemeClr val="tx1"/>
                </a:solidFill>
              </a:rPr>
              <a:t>SKRIPSI</a:t>
            </a:r>
            <a:endParaRPr lang="en-US" sz="1400" dirty="0">
              <a:solidFill>
                <a:schemeClr val="tx1"/>
              </a:solidFill>
            </a:endParaRPr>
          </a:p>
          <a:p>
            <a:pPr algn="ctr"/>
            <a:r>
              <a:rPr lang="id-ID" sz="1400" dirty="0" smtClean="0">
                <a:solidFill>
                  <a:schemeClr val="tx1"/>
                </a:solidFill>
              </a:rPr>
              <a:t>Diajukan sebagai Salah Satu Syarat</a:t>
            </a:r>
            <a:endParaRPr lang="en-US" sz="1400" dirty="0">
              <a:solidFill>
                <a:schemeClr val="tx1"/>
              </a:solidFill>
            </a:endParaRPr>
          </a:p>
          <a:p>
            <a:pPr algn="ctr"/>
            <a:r>
              <a:rPr lang="id-ID" sz="1400" dirty="0" smtClean="0">
                <a:solidFill>
                  <a:schemeClr val="tx1"/>
                </a:solidFill>
              </a:rPr>
              <a:t>untuk Memperoleh Gelar Sarjana Pendidikan (S.Pd</a:t>
            </a:r>
            <a:r>
              <a:rPr lang="id-ID" sz="1400" dirty="0">
                <a:solidFill>
                  <a:schemeClr val="tx1"/>
                </a:solidFill>
              </a:rPr>
              <a:t>)</a:t>
            </a:r>
            <a:endParaRPr lang="en-US" sz="1400" dirty="0">
              <a:solidFill>
                <a:schemeClr val="tx1"/>
              </a:solidFill>
            </a:endParaRPr>
          </a:p>
          <a:p>
            <a:pPr algn="ctr"/>
            <a:r>
              <a:rPr lang="id-ID" sz="1400" dirty="0" smtClean="0">
                <a:solidFill>
                  <a:schemeClr val="tx1"/>
                </a:solidFill>
              </a:rPr>
              <a:t>pada Program Studi Pendidikan Guru Madrasah Ibtidaiyah</a:t>
            </a:r>
            <a:endParaRPr lang="en-US" sz="1400" dirty="0">
              <a:solidFill>
                <a:schemeClr val="tx1"/>
              </a:solidFill>
            </a:endParaRPr>
          </a:p>
        </p:txBody>
      </p:sp>
      <p:pic>
        <p:nvPicPr>
          <p:cNvPr id="6" name="Picture 5" descr="G:\Logo\IAI BBC.png"/>
          <p:cNvPicPr/>
          <p:nvPr/>
        </p:nvPicPr>
        <p:blipFill>
          <a:blip r:embed="rId3">
            <a:extLst>
              <a:ext uri="{28A0092B-C50C-407E-A947-70E740481C1C}">
                <a14:useLocalDpi xmlns:a14="http://schemas.microsoft.com/office/drawing/2010/main" val="0"/>
              </a:ext>
            </a:extLst>
          </a:blip>
          <a:srcRect/>
          <a:stretch>
            <a:fillRect/>
          </a:stretch>
        </p:blipFill>
        <p:spPr bwMode="auto">
          <a:xfrm>
            <a:off x="4588132" y="2816182"/>
            <a:ext cx="1141471" cy="1107582"/>
          </a:xfrm>
          <a:prstGeom prst="rect">
            <a:avLst/>
          </a:prstGeom>
          <a:noFill/>
          <a:ln>
            <a:noFill/>
          </a:ln>
        </p:spPr>
      </p:pic>
      <p:sp>
        <p:nvSpPr>
          <p:cNvPr id="7" name="Title 1"/>
          <p:cNvSpPr txBox="1">
            <a:spLocks/>
          </p:cNvSpPr>
          <p:nvPr/>
        </p:nvSpPr>
        <p:spPr>
          <a:xfrm>
            <a:off x="1288126" y="4156657"/>
            <a:ext cx="7766936" cy="669693"/>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d-ID" sz="1400" dirty="0" smtClean="0">
                <a:solidFill>
                  <a:schemeClr val="tx1"/>
                </a:solidFill>
              </a:rPr>
              <a:t>Oleh :</a:t>
            </a:r>
            <a:endParaRPr lang="en-US" sz="1400" dirty="0">
              <a:solidFill>
                <a:schemeClr val="tx1"/>
              </a:solidFill>
            </a:endParaRPr>
          </a:p>
          <a:p>
            <a:pPr algn="ctr"/>
            <a:r>
              <a:rPr lang="id-ID" sz="1400" b="1" dirty="0" smtClean="0">
                <a:solidFill>
                  <a:schemeClr val="tx1"/>
                </a:solidFill>
              </a:rPr>
              <a:t>NANI TRIANA</a:t>
            </a:r>
            <a:endParaRPr lang="en-US" sz="1400" dirty="0">
              <a:solidFill>
                <a:schemeClr val="tx1"/>
              </a:solidFill>
            </a:endParaRPr>
          </a:p>
          <a:p>
            <a:pPr algn="ctr"/>
            <a:r>
              <a:rPr lang="id-ID" sz="1400" dirty="0" smtClean="0">
                <a:solidFill>
                  <a:schemeClr val="tx1"/>
                </a:solidFill>
              </a:rPr>
              <a:t>NIM : 2018.3.6.1.00543</a:t>
            </a:r>
            <a:endParaRPr lang="en-US" sz="1400" dirty="0">
              <a:solidFill>
                <a:schemeClr val="tx1"/>
              </a:solidFill>
            </a:endParaRPr>
          </a:p>
        </p:txBody>
      </p:sp>
      <p:sp>
        <p:nvSpPr>
          <p:cNvPr id="10" name="Rectangle 9"/>
          <p:cNvSpPr>
            <a:spLocks noChangeArrowheads="1"/>
          </p:cNvSpPr>
          <p:nvPr/>
        </p:nvSpPr>
        <p:spPr bwMode="auto">
          <a:xfrm>
            <a:off x="3758565" y="9073515"/>
            <a:ext cx="443230" cy="336550"/>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
        <p:nvSpPr>
          <p:cNvPr id="12" name="Rectangle 5"/>
          <p:cNvSpPr>
            <a:spLocks noChangeArrowheads="1"/>
          </p:cNvSpPr>
          <p:nvPr/>
        </p:nvSpPr>
        <p:spPr bwMode="auto">
          <a:xfrm>
            <a:off x="1031036" y="682314"/>
            <a:ext cx="828111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1400" dirty="0"/>
              <a:t>PENINGKATAN HASIL BELAJAR MATEMATIKA MATERI BANGUN RUANG MELALUI MEDIA KONKRET PADA SISWA KELAS VI MI AL ISHLAH BOBOS</a:t>
            </a:r>
            <a:endParaRPr kumimoji="0" lang="id-ID" sz="13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12"/>
          <p:cNvSpPr>
            <a:spLocks noChangeArrowheads="1"/>
          </p:cNvSpPr>
          <p:nvPr/>
        </p:nvSpPr>
        <p:spPr bwMode="auto">
          <a:xfrm>
            <a:off x="3910965" y="9225915"/>
            <a:ext cx="443230" cy="336550"/>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
        <p:nvSpPr>
          <p:cNvPr id="17" name="Rectangle 16"/>
          <p:cNvSpPr>
            <a:spLocks noChangeArrowheads="1"/>
          </p:cNvSpPr>
          <p:nvPr/>
        </p:nvSpPr>
        <p:spPr bwMode="auto">
          <a:xfrm>
            <a:off x="4063365" y="9378315"/>
            <a:ext cx="443230" cy="1013614"/>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
        <p:nvSpPr>
          <p:cNvPr id="19" name="Title 1"/>
          <p:cNvSpPr txBox="1">
            <a:spLocks/>
          </p:cNvSpPr>
          <p:nvPr/>
        </p:nvSpPr>
        <p:spPr>
          <a:xfrm>
            <a:off x="1288127" y="5372639"/>
            <a:ext cx="7766936" cy="915819"/>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400" b="1" dirty="0" smtClean="0">
                <a:solidFill>
                  <a:schemeClr val="tx1"/>
                </a:solidFill>
              </a:rPr>
              <a:t>PROGRAM PENDIDIKAN GURU MADRASAH IBTIDAIYAH</a:t>
            </a:r>
          </a:p>
          <a:p>
            <a:pPr algn="ctr"/>
            <a:r>
              <a:rPr lang="en-US" sz="1400" b="1" dirty="0" smtClean="0">
                <a:solidFill>
                  <a:schemeClr val="tx1"/>
                </a:solidFill>
              </a:rPr>
              <a:t>FAKULTAS TARBIYAH</a:t>
            </a:r>
          </a:p>
          <a:p>
            <a:pPr algn="ctr"/>
            <a:r>
              <a:rPr lang="en-US" sz="1400" b="1" dirty="0" smtClean="0">
                <a:solidFill>
                  <a:schemeClr val="tx1"/>
                </a:solidFill>
              </a:rPr>
              <a:t>INSTITUT AGAMA ISLAM BUNGA BANGSA CIREBON</a:t>
            </a:r>
          </a:p>
          <a:p>
            <a:pPr algn="ctr"/>
            <a:r>
              <a:rPr lang="en-US" sz="1400" b="1" dirty="0" smtClean="0">
                <a:solidFill>
                  <a:schemeClr val="tx1"/>
                </a:solidFill>
              </a:rPr>
              <a:t>TAHUN 2022</a:t>
            </a:r>
            <a:endParaRPr lang="en-US" sz="1400" b="1" dirty="0">
              <a:solidFill>
                <a:schemeClr val="tx1"/>
              </a:solidFill>
            </a:endParaRPr>
          </a:p>
        </p:txBody>
      </p:sp>
    </p:spTree>
    <p:extLst>
      <p:ext uri="{BB962C8B-B14F-4D97-AF65-F5344CB8AC3E}">
        <p14:creationId xmlns:p14="http://schemas.microsoft.com/office/powerpoint/2010/main" val="79533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3758565" y="9073515"/>
            <a:ext cx="443230" cy="336550"/>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
        <p:nvSpPr>
          <p:cNvPr id="8" name="Rectangle 5"/>
          <p:cNvSpPr>
            <a:spLocks noChangeArrowheads="1"/>
          </p:cNvSpPr>
          <p:nvPr/>
        </p:nvSpPr>
        <p:spPr bwMode="auto">
          <a:xfrm>
            <a:off x="504496" y="-1276363"/>
            <a:ext cx="9603077" cy="9233297"/>
          </a:xfrm>
          <a:prstGeom prst="rect">
            <a:avLst/>
          </a:prstGeom>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algn="ctr"/>
            <a:r>
              <a:rPr lang="id-ID" b="1" dirty="0">
                <a:solidFill>
                  <a:schemeClr val="tx1"/>
                </a:solidFill>
                <a:latin typeface="Times New Roman" panose="02020603050405020304" pitchFamily="18" charset="0"/>
                <a:cs typeface="Times New Roman" panose="02020603050405020304" pitchFamily="18" charset="0"/>
              </a:rPr>
              <a:t>ABSTRAK</a:t>
            </a:r>
            <a:endParaRPr lang="en-US" dirty="0">
              <a:solidFill>
                <a:schemeClr val="tx1"/>
              </a:solidFill>
              <a:latin typeface="Times New Roman" panose="02020603050405020304" pitchFamily="18" charset="0"/>
              <a:cs typeface="Times New Roman" panose="02020603050405020304" pitchFamily="18" charset="0"/>
            </a:endParaRPr>
          </a:p>
          <a:p>
            <a:pPr algn="just"/>
            <a:r>
              <a:rPr lang="id-ID" b="1" dirty="0" smtClean="0">
                <a:solidFill>
                  <a:schemeClr val="tx1"/>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a:p>
            <a:r>
              <a:rPr lang="en-US" dirty="0" err="1"/>
              <a:t>Skripsi</a:t>
            </a:r>
            <a:r>
              <a:rPr lang="en-US" dirty="0"/>
              <a:t> </a:t>
            </a:r>
            <a:r>
              <a:rPr lang="en-US" dirty="0" err="1"/>
              <a:t>ini</a:t>
            </a:r>
            <a:r>
              <a:rPr lang="en-US" dirty="0"/>
              <a:t> </a:t>
            </a:r>
            <a:r>
              <a:rPr lang="en-US" dirty="0" err="1"/>
              <a:t>membahas</a:t>
            </a:r>
            <a:r>
              <a:rPr lang="en-US" dirty="0"/>
              <a:t> </a:t>
            </a:r>
            <a:r>
              <a:rPr lang="en-US" dirty="0" err="1"/>
              <a:t>peningkatan</a:t>
            </a:r>
            <a:r>
              <a:rPr lang="en-US" dirty="0"/>
              <a:t> </a:t>
            </a:r>
            <a:r>
              <a:rPr lang="en-US" dirty="0" err="1"/>
              <a:t>hasil</a:t>
            </a:r>
            <a:r>
              <a:rPr lang="en-US" dirty="0"/>
              <a:t> </a:t>
            </a:r>
            <a:r>
              <a:rPr lang="en-US" dirty="0" err="1"/>
              <a:t>belajar</a:t>
            </a:r>
            <a:r>
              <a:rPr lang="en-US" dirty="0"/>
              <a:t> </a:t>
            </a:r>
            <a:r>
              <a:rPr lang="en-US" dirty="0" err="1"/>
              <a:t>Matematika</a:t>
            </a:r>
            <a:r>
              <a:rPr lang="en-US" dirty="0"/>
              <a:t> </a:t>
            </a:r>
            <a:r>
              <a:rPr lang="en-US" dirty="0" err="1"/>
              <a:t>materi</a:t>
            </a:r>
            <a:r>
              <a:rPr lang="en-US" dirty="0"/>
              <a:t> </a:t>
            </a:r>
            <a:r>
              <a:rPr lang="en-US" dirty="0" err="1"/>
              <a:t>bangun</a:t>
            </a:r>
            <a:r>
              <a:rPr lang="en-US" dirty="0"/>
              <a:t> </a:t>
            </a:r>
            <a:r>
              <a:rPr lang="en-US" dirty="0" err="1"/>
              <a:t>ruang</a:t>
            </a:r>
            <a:r>
              <a:rPr lang="en-US" dirty="0"/>
              <a:t> </a:t>
            </a:r>
            <a:r>
              <a:rPr lang="en-US" dirty="0" err="1"/>
              <a:t>melalui</a:t>
            </a:r>
            <a:r>
              <a:rPr lang="en-US" dirty="0"/>
              <a:t> media </a:t>
            </a:r>
            <a:r>
              <a:rPr lang="en-US" dirty="0" err="1"/>
              <a:t>kongkret</a:t>
            </a:r>
            <a:r>
              <a:rPr lang="en-US" dirty="0"/>
              <a:t> </a:t>
            </a:r>
            <a:r>
              <a:rPr lang="en-US" dirty="0" err="1"/>
              <a:t>pada</a:t>
            </a:r>
            <a:r>
              <a:rPr lang="en-US" dirty="0"/>
              <a:t> </a:t>
            </a:r>
            <a:r>
              <a:rPr lang="en-US" dirty="0" err="1"/>
              <a:t>siswa</a:t>
            </a:r>
            <a:r>
              <a:rPr lang="en-US" dirty="0"/>
              <a:t> </a:t>
            </a:r>
            <a:r>
              <a:rPr lang="en-US" dirty="0" err="1"/>
              <a:t>kelas</a:t>
            </a:r>
            <a:r>
              <a:rPr lang="en-US" dirty="0"/>
              <a:t> VI MI Al </a:t>
            </a:r>
            <a:r>
              <a:rPr lang="en-US" dirty="0" err="1"/>
              <a:t>Ishlah</a:t>
            </a:r>
            <a:r>
              <a:rPr lang="en-US" dirty="0"/>
              <a:t> </a:t>
            </a:r>
            <a:r>
              <a:rPr lang="en-US" dirty="0" err="1"/>
              <a:t>Bobos</a:t>
            </a:r>
            <a:r>
              <a:rPr lang="en-US" dirty="0"/>
              <a:t>. </a:t>
            </a:r>
            <a:r>
              <a:rPr lang="en-US" dirty="0" err="1"/>
              <a:t>Kajiannya</a:t>
            </a:r>
            <a:r>
              <a:rPr lang="en-US" dirty="0"/>
              <a:t> </a:t>
            </a:r>
            <a:r>
              <a:rPr lang="en-US" dirty="0" err="1"/>
              <a:t>dilatar</a:t>
            </a:r>
            <a:r>
              <a:rPr lang="en-US" dirty="0"/>
              <a:t> </a:t>
            </a:r>
            <a:r>
              <a:rPr lang="en-US" dirty="0" err="1"/>
              <a:t>belakangi</a:t>
            </a:r>
            <a:r>
              <a:rPr lang="en-US" dirty="0"/>
              <a:t> </a:t>
            </a:r>
            <a:r>
              <a:rPr lang="en-US" dirty="0" err="1"/>
              <a:t>oleh</a:t>
            </a:r>
            <a:r>
              <a:rPr lang="en-US" dirty="0"/>
              <a:t> </a:t>
            </a:r>
            <a:r>
              <a:rPr lang="en-US" dirty="0" err="1"/>
              <a:t>belum</a:t>
            </a:r>
            <a:r>
              <a:rPr lang="en-US" dirty="0"/>
              <a:t> </a:t>
            </a:r>
            <a:r>
              <a:rPr lang="en-US" dirty="0" err="1"/>
              <a:t>maksimalnya</a:t>
            </a:r>
            <a:r>
              <a:rPr lang="en-US" dirty="0"/>
              <a:t> </a:t>
            </a:r>
            <a:r>
              <a:rPr lang="en-US" dirty="0" err="1"/>
              <a:t>penggunaan</a:t>
            </a:r>
            <a:r>
              <a:rPr lang="en-US" dirty="0"/>
              <a:t> media </a:t>
            </a:r>
            <a:r>
              <a:rPr lang="en-US" dirty="0" err="1"/>
              <a:t>pembelajaran</a:t>
            </a:r>
            <a:r>
              <a:rPr lang="en-US" dirty="0"/>
              <a:t> </a:t>
            </a:r>
            <a:r>
              <a:rPr lang="en-US" dirty="0" err="1"/>
              <a:t>dan</a:t>
            </a:r>
            <a:r>
              <a:rPr lang="en-US" dirty="0"/>
              <a:t> </a:t>
            </a:r>
            <a:r>
              <a:rPr lang="en-US" dirty="0" err="1"/>
              <a:t>siswa</a:t>
            </a:r>
            <a:r>
              <a:rPr lang="en-US" dirty="0"/>
              <a:t> </a:t>
            </a:r>
            <a:r>
              <a:rPr lang="en-US" dirty="0" err="1"/>
              <a:t>cenderung</a:t>
            </a:r>
            <a:r>
              <a:rPr lang="en-US" dirty="0"/>
              <a:t> </a:t>
            </a:r>
            <a:r>
              <a:rPr lang="en-US" dirty="0" err="1"/>
              <a:t>pasif</a:t>
            </a:r>
            <a:r>
              <a:rPr lang="en-US" dirty="0"/>
              <a:t> </a:t>
            </a:r>
            <a:r>
              <a:rPr lang="en-US" dirty="0" err="1"/>
              <a:t>dalam</a:t>
            </a:r>
            <a:r>
              <a:rPr lang="en-US" dirty="0"/>
              <a:t> </a:t>
            </a:r>
            <a:r>
              <a:rPr lang="en-US" dirty="0" err="1"/>
              <a:t>memahami</a:t>
            </a:r>
            <a:r>
              <a:rPr lang="en-US" dirty="0"/>
              <a:t> </a:t>
            </a:r>
            <a:r>
              <a:rPr lang="en-US" dirty="0" err="1"/>
              <a:t>bangun</a:t>
            </a:r>
            <a:r>
              <a:rPr lang="en-US" dirty="0"/>
              <a:t> </a:t>
            </a:r>
            <a:r>
              <a:rPr lang="en-US" dirty="0" err="1"/>
              <a:t>ruang</a:t>
            </a:r>
            <a:r>
              <a:rPr lang="en-US" dirty="0"/>
              <a:t> </a:t>
            </a:r>
            <a:r>
              <a:rPr lang="en-US" dirty="0" err="1"/>
              <a:t>sehingga</a:t>
            </a:r>
            <a:r>
              <a:rPr lang="en-US" dirty="0"/>
              <a:t> </a:t>
            </a:r>
            <a:r>
              <a:rPr lang="en-US" dirty="0" err="1"/>
              <a:t>sebagian</a:t>
            </a:r>
            <a:r>
              <a:rPr lang="en-US" dirty="0"/>
              <a:t> </a:t>
            </a:r>
            <a:r>
              <a:rPr lang="en-US" dirty="0" err="1"/>
              <a:t>siswa</a:t>
            </a:r>
            <a:r>
              <a:rPr lang="en-US" dirty="0"/>
              <a:t> </a:t>
            </a:r>
            <a:r>
              <a:rPr lang="en-US" dirty="0" err="1"/>
              <a:t>menganggap</a:t>
            </a:r>
            <a:r>
              <a:rPr lang="en-US" dirty="0"/>
              <a:t> </a:t>
            </a:r>
            <a:r>
              <a:rPr lang="en-US" dirty="0" err="1"/>
              <a:t>pelajaran</a:t>
            </a:r>
            <a:r>
              <a:rPr lang="en-US" dirty="0"/>
              <a:t> </a:t>
            </a:r>
            <a:r>
              <a:rPr lang="en-US" dirty="0" err="1"/>
              <a:t>matematika</a:t>
            </a:r>
            <a:r>
              <a:rPr lang="en-US" dirty="0"/>
              <a:t> </a:t>
            </a:r>
            <a:r>
              <a:rPr lang="en-US" dirty="0" err="1"/>
              <a:t>adalah</a:t>
            </a:r>
            <a:r>
              <a:rPr lang="en-US" dirty="0"/>
              <a:t> </a:t>
            </a:r>
            <a:r>
              <a:rPr lang="en-US" dirty="0" err="1"/>
              <a:t>hal</a:t>
            </a:r>
            <a:r>
              <a:rPr lang="en-US" dirty="0"/>
              <a:t> yang </a:t>
            </a:r>
            <a:r>
              <a:rPr lang="en-US" dirty="0" err="1"/>
              <a:t>sulit</a:t>
            </a:r>
            <a:r>
              <a:rPr lang="en-US" dirty="0"/>
              <a:t> </a:t>
            </a:r>
            <a:r>
              <a:rPr lang="en-US" dirty="0" err="1"/>
              <a:t>untuk</a:t>
            </a:r>
            <a:r>
              <a:rPr lang="en-US" dirty="0"/>
              <a:t> </a:t>
            </a:r>
            <a:r>
              <a:rPr lang="en-US" dirty="0" err="1"/>
              <a:t>dipahami</a:t>
            </a:r>
            <a:r>
              <a:rPr lang="en-US" dirty="0"/>
              <a:t>.</a:t>
            </a:r>
          </a:p>
          <a:p>
            <a:r>
              <a:rPr lang="en-US" dirty="0" err="1"/>
              <a:t>Penelitian</a:t>
            </a:r>
            <a:r>
              <a:rPr lang="en-US" dirty="0"/>
              <a:t> </a:t>
            </a:r>
            <a:r>
              <a:rPr lang="en-US" dirty="0" err="1"/>
              <a:t>ini</a:t>
            </a:r>
            <a:r>
              <a:rPr lang="en-US" dirty="0"/>
              <a:t> </a:t>
            </a:r>
            <a:r>
              <a:rPr lang="en-US" dirty="0" err="1"/>
              <a:t>bertujuan</a:t>
            </a:r>
            <a:r>
              <a:rPr lang="en-US" dirty="0"/>
              <a:t> </a:t>
            </a:r>
            <a:r>
              <a:rPr lang="en-US" dirty="0" err="1"/>
              <a:t>mengetahui</a:t>
            </a:r>
            <a:r>
              <a:rPr lang="en-US" dirty="0"/>
              <a:t> </a:t>
            </a:r>
            <a:r>
              <a:rPr lang="en-US" dirty="0" err="1"/>
              <a:t>adanya</a:t>
            </a:r>
            <a:r>
              <a:rPr lang="en-US" dirty="0"/>
              <a:t> </a:t>
            </a:r>
            <a:r>
              <a:rPr lang="en-US" dirty="0" err="1"/>
              <a:t>peningkatkan</a:t>
            </a:r>
            <a:r>
              <a:rPr lang="en-US" dirty="0"/>
              <a:t> </a:t>
            </a:r>
            <a:r>
              <a:rPr lang="en-US" dirty="0" err="1"/>
              <a:t>hasil</a:t>
            </a:r>
            <a:r>
              <a:rPr lang="en-US" dirty="0"/>
              <a:t> </a:t>
            </a:r>
            <a:r>
              <a:rPr lang="en-US" dirty="0" err="1"/>
              <a:t>belajar</a:t>
            </a:r>
            <a:r>
              <a:rPr lang="en-US" dirty="0"/>
              <a:t> </a:t>
            </a:r>
            <a:r>
              <a:rPr lang="en-US" dirty="0" err="1"/>
              <a:t>Matematika</a:t>
            </a:r>
            <a:r>
              <a:rPr lang="en-US" dirty="0"/>
              <a:t> </a:t>
            </a:r>
            <a:r>
              <a:rPr lang="en-US" dirty="0" err="1"/>
              <a:t>materi</a:t>
            </a:r>
            <a:r>
              <a:rPr lang="en-US" dirty="0"/>
              <a:t> </a:t>
            </a:r>
            <a:r>
              <a:rPr lang="en-US" dirty="0" err="1"/>
              <a:t>bangun</a:t>
            </a:r>
            <a:r>
              <a:rPr lang="en-US" dirty="0"/>
              <a:t> </a:t>
            </a:r>
            <a:r>
              <a:rPr lang="en-US" dirty="0" err="1"/>
              <a:t>ruang</a:t>
            </a:r>
            <a:r>
              <a:rPr lang="en-US" dirty="0"/>
              <a:t> </a:t>
            </a:r>
            <a:r>
              <a:rPr lang="en-US" dirty="0" err="1"/>
              <a:t>melalui</a:t>
            </a:r>
            <a:r>
              <a:rPr lang="en-US" dirty="0"/>
              <a:t> media </a:t>
            </a:r>
            <a:r>
              <a:rPr lang="en-US" dirty="0" err="1"/>
              <a:t>benda</a:t>
            </a:r>
            <a:r>
              <a:rPr lang="en-US" dirty="0"/>
              <a:t> </a:t>
            </a:r>
            <a:r>
              <a:rPr lang="en-US" dirty="0" err="1"/>
              <a:t>konkret</a:t>
            </a:r>
            <a:r>
              <a:rPr lang="en-US" dirty="0"/>
              <a:t> </a:t>
            </a:r>
            <a:r>
              <a:rPr lang="en-US" dirty="0" err="1"/>
              <a:t>pada</a:t>
            </a:r>
            <a:r>
              <a:rPr lang="en-US" dirty="0"/>
              <a:t> </a:t>
            </a:r>
            <a:r>
              <a:rPr lang="en-US" dirty="0" err="1"/>
              <a:t>siswa</a:t>
            </a:r>
            <a:r>
              <a:rPr lang="en-US" dirty="0"/>
              <a:t> </a:t>
            </a:r>
            <a:r>
              <a:rPr lang="en-US" dirty="0" err="1"/>
              <a:t>kelas</a:t>
            </a:r>
            <a:r>
              <a:rPr lang="en-US" dirty="0"/>
              <a:t> V</a:t>
            </a:r>
            <a:r>
              <a:rPr lang="id-ID" dirty="0"/>
              <a:t>I</a:t>
            </a:r>
            <a:r>
              <a:rPr lang="en-US" dirty="0"/>
              <a:t> MI Al </a:t>
            </a:r>
            <a:r>
              <a:rPr lang="en-US" dirty="0" err="1"/>
              <a:t>Ishlah</a:t>
            </a:r>
            <a:r>
              <a:rPr lang="en-US" dirty="0"/>
              <a:t> </a:t>
            </a:r>
            <a:r>
              <a:rPr lang="en-US" dirty="0" err="1"/>
              <a:t>Bobos</a:t>
            </a:r>
            <a:r>
              <a:rPr lang="en-US" dirty="0"/>
              <a:t>. </a:t>
            </a:r>
            <a:r>
              <a:rPr lang="en-US" dirty="0" err="1"/>
              <a:t>Penelitian</a:t>
            </a:r>
            <a:r>
              <a:rPr lang="en-US" dirty="0"/>
              <a:t> </a:t>
            </a:r>
            <a:r>
              <a:rPr lang="en-US" dirty="0" err="1"/>
              <a:t>ini</a:t>
            </a:r>
            <a:r>
              <a:rPr lang="en-US" dirty="0"/>
              <a:t> </a:t>
            </a:r>
            <a:r>
              <a:rPr lang="en-US" dirty="0" err="1"/>
              <a:t>merupakan</a:t>
            </a:r>
            <a:r>
              <a:rPr lang="en-US" dirty="0"/>
              <a:t> </a:t>
            </a:r>
            <a:r>
              <a:rPr lang="en-US" dirty="0" err="1"/>
              <a:t>jenis</a:t>
            </a:r>
            <a:r>
              <a:rPr lang="en-US" dirty="0"/>
              <a:t> </a:t>
            </a:r>
            <a:r>
              <a:rPr lang="en-US" dirty="0" err="1"/>
              <a:t>penelitian</a:t>
            </a:r>
            <a:r>
              <a:rPr lang="en-US" dirty="0"/>
              <a:t> </a:t>
            </a:r>
            <a:r>
              <a:rPr lang="en-US" dirty="0" err="1"/>
              <a:t>tindakan</a:t>
            </a:r>
            <a:r>
              <a:rPr lang="en-US" dirty="0"/>
              <a:t> </a:t>
            </a:r>
            <a:r>
              <a:rPr lang="en-US" dirty="0" err="1"/>
              <a:t>kelas</a:t>
            </a:r>
            <a:r>
              <a:rPr lang="en-US" dirty="0"/>
              <a:t> </a:t>
            </a:r>
            <a:r>
              <a:rPr lang="en-US" dirty="0" err="1"/>
              <a:t>dengan</a:t>
            </a:r>
            <a:r>
              <a:rPr lang="en-US" dirty="0"/>
              <a:t> model </a:t>
            </a:r>
            <a:r>
              <a:rPr lang="en-US" dirty="0" err="1"/>
              <a:t>siklus</a:t>
            </a:r>
            <a:r>
              <a:rPr lang="en-US" dirty="0"/>
              <a:t> yang </a:t>
            </a:r>
            <a:r>
              <a:rPr lang="en-US" dirty="0" err="1"/>
              <a:t>berulang</a:t>
            </a:r>
            <a:r>
              <a:rPr lang="en-US" dirty="0"/>
              <a:t> </a:t>
            </a:r>
            <a:r>
              <a:rPr lang="en-US" dirty="0" err="1"/>
              <a:t>dan</a:t>
            </a:r>
            <a:r>
              <a:rPr lang="en-US" dirty="0"/>
              <a:t> </a:t>
            </a:r>
            <a:r>
              <a:rPr lang="en-US" dirty="0" err="1"/>
              <a:t>berkelanjutan</a:t>
            </a:r>
            <a:r>
              <a:rPr lang="en-US" dirty="0"/>
              <a:t>. </a:t>
            </a:r>
            <a:r>
              <a:rPr lang="en-US" dirty="0" err="1"/>
              <a:t>Subjek</a:t>
            </a:r>
            <a:r>
              <a:rPr lang="en-US" dirty="0"/>
              <a:t> </a:t>
            </a:r>
            <a:r>
              <a:rPr lang="en-US" dirty="0" err="1"/>
              <a:t>dalam</a:t>
            </a:r>
            <a:r>
              <a:rPr lang="en-US" dirty="0"/>
              <a:t> </a:t>
            </a:r>
            <a:r>
              <a:rPr lang="en-US" dirty="0" err="1"/>
              <a:t>penelitian</a:t>
            </a:r>
            <a:r>
              <a:rPr lang="en-US" dirty="0"/>
              <a:t> </a:t>
            </a:r>
            <a:r>
              <a:rPr lang="en-US" dirty="0" err="1"/>
              <a:t>ini</a:t>
            </a:r>
            <a:r>
              <a:rPr lang="en-US" dirty="0"/>
              <a:t> </a:t>
            </a:r>
            <a:r>
              <a:rPr lang="en-US" dirty="0" err="1"/>
              <a:t>adalah</a:t>
            </a:r>
            <a:r>
              <a:rPr lang="en-US" dirty="0"/>
              <a:t> </a:t>
            </a:r>
            <a:r>
              <a:rPr lang="en-US" dirty="0" err="1"/>
              <a:t>siswa</a:t>
            </a:r>
            <a:r>
              <a:rPr lang="en-US" dirty="0"/>
              <a:t> </a:t>
            </a:r>
            <a:r>
              <a:rPr lang="en-US" dirty="0" err="1"/>
              <a:t>kelas</a:t>
            </a:r>
            <a:r>
              <a:rPr lang="en-US" dirty="0"/>
              <a:t> V</a:t>
            </a:r>
            <a:r>
              <a:rPr lang="id-ID" dirty="0"/>
              <a:t>I</a:t>
            </a:r>
            <a:r>
              <a:rPr lang="en-US" dirty="0"/>
              <a:t> MI Al </a:t>
            </a:r>
            <a:r>
              <a:rPr lang="en-US" dirty="0" err="1"/>
              <a:t>Ishlah</a:t>
            </a:r>
            <a:r>
              <a:rPr lang="en-US" dirty="0"/>
              <a:t> </a:t>
            </a:r>
            <a:r>
              <a:rPr lang="en-US" dirty="0" err="1"/>
              <a:t>Bobos</a:t>
            </a:r>
            <a:r>
              <a:rPr lang="en-US" dirty="0"/>
              <a:t> yang </a:t>
            </a:r>
            <a:r>
              <a:rPr lang="en-US" dirty="0" err="1"/>
              <a:t>berjumlah</a:t>
            </a:r>
            <a:r>
              <a:rPr lang="en-US" dirty="0"/>
              <a:t> 21 </a:t>
            </a:r>
            <a:r>
              <a:rPr lang="en-US" dirty="0" err="1"/>
              <a:t>siswa</a:t>
            </a:r>
            <a:r>
              <a:rPr lang="en-US" dirty="0"/>
              <a:t> </a:t>
            </a:r>
            <a:r>
              <a:rPr lang="en-US" dirty="0" err="1"/>
              <a:t>terdiri</a:t>
            </a:r>
            <a:r>
              <a:rPr lang="en-US" dirty="0"/>
              <a:t> </a:t>
            </a:r>
            <a:r>
              <a:rPr lang="en-US" dirty="0" err="1"/>
              <a:t>dari</a:t>
            </a:r>
            <a:r>
              <a:rPr lang="en-US" dirty="0"/>
              <a:t> 13 </a:t>
            </a:r>
            <a:r>
              <a:rPr lang="en-US" dirty="0" err="1"/>
              <a:t>siswa</a:t>
            </a:r>
            <a:r>
              <a:rPr lang="en-US" dirty="0"/>
              <a:t> </a:t>
            </a:r>
            <a:r>
              <a:rPr lang="en-US" dirty="0" err="1"/>
              <a:t>perempuan</a:t>
            </a:r>
            <a:r>
              <a:rPr lang="en-US" dirty="0"/>
              <a:t> </a:t>
            </a:r>
            <a:r>
              <a:rPr lang="en-US" dirty="0" err="1"/>
              <a:t>dan</a:t>
            </a:r>
            <a:r>
              <a:rPr lang="en-US" dirty="0"/>
              <a:t> 8 </a:t>
            </a:r>
            <a:r>
              <a:rPr lang="en-US" dirty="0" err="1"/>
              <a:t>siswa</a:t>
            </a:r>
            <a:r>
              <a:rPr lang="en-US" dirty="0"/>
              <a:t> </a:t>
            </a:r>
            <a:r>
              <a:rPr lang="en-US" dirty="0" err="1"/>
              <a:t>laki-laki</a:t>
            </a:r>
            <a:r>
              <a:rPr lang="en-US" dirty="0"/>
              <a:t>. </a:t>
            </a:r>
            <a:r>
              <a:rPr lang="en-US" dirty="0" err="1"/>
              <a:t>Objek</a:t>
            </a:r>
            <a:r>
              <a:rPr lang="en-US" dirty="0"/>
              <a:t> </a:t>
            </a:r>
            <a:r>
              <a:rPr lang="en-US" dirty="0" err="1"/>
              <a:t>dalam</a:t>
            </a:r>
            <a:r>
              <a:rPr lang="en-US" dirty="0"/>
              <a:t> </a:t>
            </a:r>
            <a:r>
              <a:rPr lang="en-US" dirty="0" err="1"/>
              <a:t>penelitian</a:t>
            </a:r>
            <a:r>
              <a:rPr lang="en-US" dirty="0"/>
              <a:t> </a:t>
            </a:r>
            <a:r>
              <a:rPr lang="en-US" dirty="0" err="1"/>
              <a:t>ini</a:t>
            </a:r>
            <a:r>
              <a:rPr lang="en-US" dirty="0"/>
              <a:t> </a:t>
            </a:r>
            <a:r>
              <a:rPr lang="en-US" dirty="0" err="1"/>
              <a:t>adalah</a:t>
            </a:r>
            <a:r>
              <a:rPr lang="en-US" dirty="0"/>
              <a:t> </a:t>
            </a:r>
            <a:r>
              <a:rPr lang="en-US" dirty="0" err="1"/>
              <a:t>hasil</a:t>
            </a:r>
            <a:r>
              <a:rPr lang="en-US" dirty="0"/>
              <a:t> </a:t>
            </a:r>
            <a:r>
              <a:rPr lang="en-US" dirty="0" err="1"/>
              <a:t>belajar</a:t>
            </a:r>
            <a:r>
              <a:rPr lang="en-US" dirty="0"/>
              <a:t> </a:t>
            </a:r>
            <a:r>
              <a:rPr lang="en-US" dirty="0" err="1"/>
              <a:t>materi</a:t>
            </a:r>
            <a:r>
              <a:rPr lang="en-US" dirty="0"/>
              <a:t> </a:t>
            </a:r>
            <a:r>
              <a:rPr lang="en-US" dirty="0" err="1"/>
              <a:t>bangun</a:t>
            </a:r>
            <a:r>
              <a:rPr lang="en-US" dirty="0"/>
              <a:t> </a:t>
            </a:r>
            <a:r>
              <a:rPr lang="en-US" dirty="0" err="1"/>
              <a:t>ruang</a:t>
            </a:r>
            <a:r>
              <a:rPr lang="en-US" dirty="0"/>
              <a:t> </a:t>
            </a:r>
            <a:r>
              <a:rPr lang="en-US" dirty="0" err="1"/>
              <a:t>sederhana</a:t>
            </a:r>
            <a:r>
              <a:rPr lang="en-US" dirty="0"/>
              <a:t>. </a:t>
            </a:r>
            <a:r>
              <a:rPr lang="en-US" dirty="0" err="1"/>
              <a:t>Instrumen</a:t>
            </a:r>
            <a:r>
              <a:rPr lang="en-US" dirty="0"/>
              <a:t> yang </a:t>
            </a:r>
            <a:r>
              <a:rPr lang="en-US" dirty="0" err="1"/>
              <a:t>digunakan</a:t>
            </a:r>
            <a:r>
              <a:rPr lang="en-US" dirty="0"/>
              <a:t> </a:t>
            </a:r>
            <a:r>
              <a:rPr lang="en-US" dirty="0" err="1"/>
              <a:t>adalah</a:t>
            </a:r>
            <a:r>
              <a:rPr lang="en-US" dirty="0"/>
              <a:t> </a:t>
            </a:r>
            <a:r>
              <a:rPr lang="en-US" dirty="0" err="1"/>
              <a:t>tes</a:t>
            </a:r>
            <a:r>
              <a:rPr lang="en-US" dirty="0"/>
              <a:t> yang </a:t>
            </a:r>
            <a:r>
              <a:rPr lang="en-US" dirty="0" err="1"/>
              <a:t>telah</a:t>
            </a:r>
            <a:r>
              <a:rPr lang="en-US" dirty="0"/>
              <a:t> </a:t>
            </a:r>
            <a:r>
              <a:rPr lang="en-US" dirty="0" err="1"/>
              <a:t>divalidasi</a:t>
            </a:r>
            <a:r>
              <a:rPr lang="en-US" dirty="0"/>
              <a:t> </a:t>
            </a:r>
            <a:r>
              <a:rPr lang="en-US" dirty="0" err="1"/>
              <a:t>oleh</a:t>
            </a:r>
            <a:r>
              <a:rPr lang="en-US" dirty="0"/>
              <a:t> </a:t>
            </a:r>
            <a:r>
              <a:rPr lang="en-US" dirty="0" err="1"/>
              <a:t>ahli</a:t>
            </a:r>
            <a:r>
              <a:rPr lang="en-US" dirty="0"/>
              <a:t>, </a:t>
            </a:r>
            <a:r>
              <a:rPr lang="en-US" dirty="0" err="1"/>
              <a:t>observasi</a:t>
            </a:r>
            <a:r>
              <a:rPr lang="en-US" dirty="0"/>
              <a:t> </a:t>
            </a:r>
            <a:r>
              <a:rPr lang="en-US" dirty="0" err="1"/>
              <a:t>sesuai</a:t>
            </a:r>
            <a:r>
              <a:rPr lang="en-US" dirty="0"/>
              <a:t> </a:t>
            </a:r>
            <a:r>
              <a:rPr lang="en-US" dirty="0" err="1"/>
              <a:t>dengan</a:t>
            </a:r>
            <a:r>
              <a:rPr lang="en-US" dirty="0"/>
              <a:t> </a:t>
            </a:r>
            <a:r>
              <a:rPr lang="en-US" dirty="0" err="1"/>
              <a:t>standar</a:t>
            </a:r>
            <a:r>
              <a:rPr lang="en-US" dirty="0"/>
              <a:t> </a:t>
            </a:r>
            <a:r>
              <a:rPr lang="en-US" dirty="0" err="1"/>
              <a:t>isi</a:t>
            </a:r>
            <a:r>
              <a:rPr lang="en-US" dirty="0"/>
              <a:t>, </a:t>
            </a:r>
            <a:r>
              <a:rPr lang="en-US" dirty="0" err="1"/>
              <a:t>dan</a:t>
            </a:r>
            <a:r>
              <a:rPr lang="en-US" dirty="0"/>
              <a:t> </a:t>
            </a:r>
            <a:r>
              <a:rPr lang="en-US" dirty="0" err="1"/>
              <a:t>dokumentasi</a:t>
            </a:r>
            <a:r>
              <a:rPr lang="en-US" dirty="0"/>
              <a:t>. </a:t>
            </a:r>
            <a:r>
              <a:rPr lang="en-US" dirty="0" err="1"/>
              <a:t>Teknik</a:t>
            </a:r>
            <a:r>
              <a:rPr lang="en-US" dirty="0"/>
              <a:t> </a:t>
            </a:r>
            <a:r>
              <a:rPr lang="en-US" dirty="0" err="1"/>
              <a:t>analisis</a:t>
            </a:r>
            <a:r>
              <a:rPr lang="en-US" dirty="0"/>
              <a:t> data </a:t>
            </a:r>
            <a:r>
              <a:rPr lang="en-US" dirty="0" err="1"/>
              <a:t>dalam</a:t>
            </a:r>
            <a:r>
              <a:rPr lang="en-US" dirty="0"/>
              <a:t> </a:t>
            </a:r>
            <a:r>
              <a:rPr lang="en-US" dirty="0" err="1"/>
              <a:t>penelitian</a:t>
            </a:r>
            <a:r>
              <a:rPr lang="en-US" dirty="0"/>
              <a:t> </a:t>
            </a:r>
            <a:r>
              <a:rPr lang="en-US" dirty="0" err="1"/>
              <a:t>ini</a:t>
            </a:r>
            <a:r>
              <a:rPr lang="en-US" dirty="0"/>
              <a:t> </a:t>
            </a:r>
            <a:r>
              <a:rPr lang="en-US" dirty="0" err="1"/>
              <a:t>adalah</a:t>
            </a:r>
            <a:r>
              <a:rPr lang="en-US" dirty="0"/>
              <a:t> </a:t>
            </a:r>
            <a:r>
              <a:rPr lang="en-US" dirty="0" err="1"/>
              <a:t>dengan</a:t>
            </a:r>
            <a:r>
              <a:rPr lang="en-US" dirty="0"/>
              <a:t> </a:t>
            </a:r>
            <a:r>
              <a:rPr lang="en-US" dirty="0" smtClean="0"/>
              <a:t> </a:t>
            </a:r>
            <a:r>
              <a:rPr lang="en-US" dirty="0" err="1"/>
              <a:t>analisis</a:t>
            </a:r>
            <a:r>
              <a:rPr lang="en-US" dirty="0"/>
              <a:t> </a:t>
            </a:r>
            <a:r>
              <a:rPr lang="en-US" dirty="0" err="1" smtClean="0"/>
              <a:t>kuantitatif</a:t>
            </a:r>
            <a:endParaRPr lang="id-ID" dirty="0" smtClean="0"/>
          </a:p>
          <a:p>
            <a:r>
              <a:rPr lang="en-US" dirty="0" err="1"/>
              <a:t>Hasil</a:t>
            </a:r>
            <a:r>
              <a:rPr lang="en-US" dirty="0"/>
              <a:t> </a:t>
            </a:r>
            <a:r>
              <a:rPr lang="en-US" dirty="0" err="1"/>
              <a:t>penelitian</a:t>
            </a:r>
            <a:r>
              <a:rPr lang="en-US" dirty="0"/>
              <a:t> </a:t>
            </a:r>
            <a:r>
              <a:rPr lang="en-US" dirty="0" err="1"/>
              <a:t>ini</a:t>
            </a:r>
            <a:r>
              <a:rPr lang="en-US" dirty="0"/>
              <a:t> </a:t>
            </a:r>
            <a:r>
              <a:rPr lang="en-US" dirty="0" err="1"/>
              <a:t>menunjukkan</a:t>
            </a:r>
            <a:r>
              <a:rPr lang="en-US" dirty="0"/>
              <a:t> </a:t>
            </a:r>
            <a:r>
              <a:rPr lang="en-US" dirty="0" err="1"/>
              <a:t>bahwa</a:t>
            </a:r>
            <a:r>
              <a:rPr lang="en-US" dirty="0"/>
              <a:t> </a:t>
            </a:r>
            <a:r>
              <a:rPr lang="en-US" dirty="0" err="1"/>
              <a:t>ada</a:t>
            </a:r>
            <a:r>
              <a:rPr lang="en-US" dirty="0"/>
              <a:t> </a:t>
            </a:r>
            <a:r>
              <a:rPr lang="en-US" dirty="0" err="1"/>
              <a:t>peningkatan</a:t>
            </a:r>
            <a:r>
              <a:rPr lang="en-US" dirty="0"/>
              <a:t> </a:t>
            </a:r>
            <a:r>
              <a:rPr lang="en-US" dirty="0" err="1"/>
              <a:t>hasil</a:t>
            </a:r>
            <a:r>
              <a:rPr lang="en-US" dirty="0"/>
              <a:t> </a:t>
            </a:r>
            <a:r>
              <a:rPr lang="en-US" dirty="0" err="1"/>
              <a:t>belajar</a:t>
            </a:r>
            <a:r>
              <a:rPr lang="en-US" dirty="0"/>
              <a:t> </a:t>
            </a:r>
            <a:r>
              <a:rPr lang="en-US" dirty="0" err="1"/>
              <a:t>matematika</a:t>
            </a:r>
            <a:r>
              <a:rPr lang="en-US" dirty="0"/>
              <a:t> </a:t>
            </a:r>
            <a:r>
              <a:rPr lang="en-US" dirty="0" err="1"/>
              <a:t>materi</a:t>
            </a:r>
            <a:r>
              <a:rPr lang="en-US" dirty="0"/>
              <a:t> </a:t>
            </a:r>
            <a:r>
              <a:rPr lang="en-US" dirty="0" err="1"/>
              <a:t>bangun</a:t>
            </a:r>
            <a:r>
              <a:rPr lang="en-US" dirty="0"/>
              <a:t> </a:t>
            </a:r>
            <a:r>
              <a:rPr lang="en-US" dirty="0" err="1"/>
              <a:t>ruang</a:t>
            </a:r>
            <a:r>
              <a:rPr lang="en-US" dirty="0"/>
              <a:t> </a:t>
            </a:r>
            <a:r>
              <a:rPr lang="en-US" dirty="0" err="1"/>
              <a:t>menggunakan</a:t>
            </a:r>
            <a:r>
              <a:rPr lang="en-US" dirty="0"/>
              <a:t> media </a:t>
            </a:r>
            <a:r>
              <a:rPr lang="en-US" dirty="0" err="1"/>
              <a:t>konkret</a:t>
            </a:r>
            <a:r>
              <a:rPr lang="en-US" dirty="0"/>
              <a:t> </a:t>
            </a:r>
            <a:r>
              <a:rPr lang="en-US" dirty="0" err="1"/>
              <a:t>berupa</a:t>
            </a:r>
            <a:r>
              <a:rPr lang="en-US" dirty="0"/>
              <a:t> </a:t>
            </a:r>
            <a:r>
              <a:rPr lang="en-US" dirty="0" err="1"/>
              <a:t>alat</a:t>
            </a:r>
            <a:r>
              <a:rPr lang="en-US" dirty="0"/>
              <a:t> </a:t>
            </a:r>
            <a:r>
              <a:rPr lang="en-US" dirty="0" err="1"/>
              <a:t>peraga</a:t>
            </a:r>
            <a:r>
              <a:rPr lang="en-US" dirty="0"/>
              <a:t> </a:t>
            </a:r>
            <a:r>
              <a:rPr lang="en-US" dirty="0" err="1"/>
              <a:t>bangun</a:t>
            </a:r>
            <a:r>
              <a:rPr lang="en-US" dirty="0"/>
              <a:t> </a:t>
            </a:r>
            <a:r>
              <a:rPr lang="en-US" dirty="0" err="1"/>
              <a:t>ruang</a:t>
            </a:r>
            <a:r>
              <a:rPr lang="en-US" dirty="0"/>
              <a:t>. Hal </a:t>
            </a:r>
            <a:r>
              <a:rPr lang="en-US" dirty="0" err="1"/>
              <a:t>ini</a:t>
            </a:r>
            <a:r>
              <a:rPr lang="en-US" dirty="0"/>
              <a:t> </a:t>
            </a:r>
            <a:r>
              <a:rPr lang="en-US" dirty="0" err="1"/>
              <a:t>dapat</a:t>
            </a:r>
            <a:r>
              <a:rPr lang="en-US" dirty="0"/>
              <a:t> </a:t>
            </a:r>
            <a:r>
              <a:rPr lang="en-US" dirty="0" err="1"/>
              <a:t>dilihat</a:t>
            </a:r>
            <a:r>
              <a:rPr lang="en-US" dirty="0"/>
              <a:t> </a:t>
            </a:r>
            <a:r>
              <a:rPr lang="en-US" dirty="0" err="1"/>
              <a:t>dari</a:t>
            </a:r>
            <a:r>
              <a:rPr lang="en-US" dirty="0"/>
              <a:t> </a:t>
            </a:r>
            <a:r>
              <a:rPr lang="en-US" dirty="0" err="1"/>
              <a:t>adanya</a:t>
            </a:r>
            <a:r>
              <a:rPr lang="en-US" dirty="0"/>
              <a:t> </a:t>
            </a:r>
            <a:r>
              <a:rPr lang="en-US" dirty="0" err="1"/>
              <a:t>peningkatan</a:t>
            </a:r>
            <a:r>
              <a:rPr lang="en-US" dirty="0"/>
              <a:t> </a:t>
            </a:r>
            <a:r>
              <a:rPr lang="en-US" dirty="0" err="1"/>
              <a:t>nilai</a:t>
            </a:r>
            <a:r>
              <a:rPr lang="en-US" dirty="0"/>
              <a:t> </a:t>
            </a:r>
            <a:r>
              <a:rPr lang="en-US" dirty="0" err="1"/>
              <a:t>siswa</a:t>
            </a:r>
            <a:r>
              <a:rPr lang="en-US" dirty="0"/>
              <a:t> </a:t>
            </a:r>
            <a:r>
              <a:rPr lang="en-US" dirty="0" err="1"/>
              <a:t>yakni</a:t>
            </a:r>
            <a:r>
              <a:rPr lang="en-US" dirty="0"/>
              <a:t> </a:t>
            </a:r>
            <a:r>
              <a:rPr lang="en-US" dirty="0" err="1"/>
              <a:t>nilai</a:t>
            </a:r>
            <a:r>
              <a:rPr lang="en-US" dirty="0"/>
              <a:t> rata-</a:t>
            </a:r>
            <a:r>
              <a:rPr lang="en-US" dirty="0" err="1"/>
              <a:t>ratanya</a:t>
            </a:r>
            <a:r>
              <a:rPr lang="en-US" dirty="0"/>
              <a:t> </a:t>
            </a:r>
            <a:r>
              <a:rPr lang="en-US" dirty="0" err="1"/>
              <a:t>yaitu</a:t>
            </a:r>
            <a:r>
              <a:rPr lang="en-US" dirty="0"/>
              <a:t> </a:t>
            </a:r>
            <a:r>
              <a:rPr lang="en-US" dirty="0" err="1"/>
              <a:t>dari</a:t>
            </a:r>
            <a:r>
              <a:rPr lang="en-US" dirty="0"/>
              <a:t> </a:t>
            </a:r>
            <a:r>
              <a:rPr lang="en-US" dirty="0" err="1"/>
              <a:t>prasiklus</a:t>
            </a:r>
            <a:r>
              <a:rPr lang="en-US" dirty="0"/>
              <a:t> </a:t>
            </a:r>
            <a:r>
              <a:rPr lang="en-US" dirty="0" err="1"/>
              <a:t>sebesar</a:t>
            </a:r>
            <a:r>
              <a:rPr lang="en-US" dirty="0"/>
              <a:t> </a:t>
            </a:r>
            <a:r>
              <a:rPr lang="en-US" dirty="0" smtClean="0"/>
              <a:t>72,19 </a:t>
            </a:r>
            <a:r>
              <a:rPr lang="en-US" dirty="0" err="1"/>
              <a:t>siklus</a:t>
            </a:r>
            <a:r>
              <a:rPr lang="en-US" dirty="0"/>
              <a:t> I </a:t>
            </a:r>
            <a:r>
              <a:rPr lang="en-US" dirty="0" err="1"/>
              <a:t>sebesar</a:t>
            </a:r>
            <a:r>
              <a:rPr lang="en-US" dirty="0"/>
              <a:t> </a:t>
            </a:r>
            <a:r>
              <a:rPr lang="en-US" dirty="0" smtClean="0"/>
              <a:t>79</a:t>
            </a:r>
            <a:r>
              <a:rPr lang="en-US" dirty="0" smtClean="0"/>
              <a:t>,19 </a:t>
            </a:r>
            <a:r>
              <a:rPr lang="en-US" dirty="0" err="1"/>
              <a:t>dan</a:t>
            </a:r>
            <a:r>
              <a:rPr lang="en-US" dirty="0"/>
              <a:t> </a:t>
            </a:r>
            <a:r>
              <a:rPr lang="en-US" dirty="0" err="1"/>
              <a:t>pada</a:t>
            </a:r>
            <a:r>
              <a:rPr lang="en-US" dirty="0"/>
              <a:t> </a:t>
            </a:r>
            <a:r>
              <a:rPr lang="en-US" dirty="0" err="1"/>
              <a:t>siklus</a:t>
            </a:r>
            <a:r>
              <a:rPr lang="en-US" dirty="0"/>
              <a:t> II </a:t>
            </a:r>
            <a:r>
              <a:rPr lang="en-US" dirty="0" err="1"/>
              <a:t>menjadi</a:t>
            </a:r>
            <a:r>
              <a:rPr lang="en-US" dirty="0"/>
              <a:t> 86,30 </a:t>
            </a:r>
            <a:r>
              <a:rPr lang="en-US" dirty="0" err="1"/>
              <a:t>pada</a:t>
            </a:r>
            <a:r>
              <a:rPr lang="en-US" dirty="0"/>
              <a:t> </a:t>
            </a:r>
            <a:r>
              <a:rPr lang="en-US" dirty="0" err="1"/>
              <a:t>rentang</a:t>
            </a:r>
            <a:r>
              <a:rPr lang="en-US" dirty="0"/>
              <a:t> </a:t>
            </a:r>
            <a:r>
              <a:rPr lang="en-US" dirty="0" err="1"/>
              <a:t>skor</a:t>
            </a:r>
            <a:r>
              <a:rPr lang="en-US" dirty="0"/>
              <a:t> </a:t>
            </a:r>
            <a:r>
              <a:rPr lang="en-US" dirty="0" err="1"/>
              <a:t>nilai</a:t>
            </a:r>
            <a:r>
              <a:rPr lang="en-US" dirty="0"/>
              <a:t> 0-100. </a:t>
            </a:r>
            <a:r>
              <a:rPr lang="en-US" dirty="0" err="1"/>
              <a:t>Persentase</a:t>
            </a:r>
            <a:r>
              <a:rPr lang="en-US" dirty="0"/>
              <a:t> </a:t>
            </a:r>
            <a:r>
              <a:rPr lang="en-US" dirty="0" err="1"/>
              <a:t>ketuntasan</a:t>
            </a:r>
            <a:r>
              <a:rPr lang="en-US" dirty="0"/>
              <a:t> </a:t>
            </a:r>
            <a:r>
              <a:rPr lang="en-US" dirty="0" err="1"/>
              <a:t>pada</a:t>
            </a:r>
            <a:r>
              <a:rPr lang="en-US" dirty="0"/>
              <a:t> </a:t>
            </a:r>
            <a:r>
              <a:rPr lang="en-US" dirty="0" err="1"/>
              <a:t>prasiklus</a:t>
            </a:r>
            <a:r>
              <a:rPr lang="en-US" dirty="0"/>
              <a:t> </a:t>
            </a:r>
            <a:r>
              <a:rPr lang="en-US" dirty="0" err="1"/>
              <a:t>mencapai</a:t>
            </a:r>
            <a:r>
              <a:rPr lang="en-US" dirty="0"/>
              <a:t> </a:t>
            </a:r>
            <a:r>
              <a:rPr lang="en-US" dirty="0" smtClean="0"/>
              <a:t>47,61</a:t>
            </a:r>
            <a:r>
              <a:rPr lang="en-US" dirty="0" smtClean="0"/>
              <a:t>%, </a:t>
            </a:r>
            <a:r>
              <a:rPr lang="en-US" dirty="0" err="1"/>
              <a:t>siklus</a:t>
            </a:r>
            <a:r>
              <a:rPr lang="en-US" dirty="0"/>
              <a:t> I </a:t>
            </a:r>
            <a:r>
              <a:rPr lang="en-US" dirty="0" err="1"/>
              <a:t>mencapai</a:t>
            </a:r>
            <a:r>
              <a:rPr lang="en-US" dirty="0"/>
              <a:t> </a:t>
            </a:r>
            <a:r>
              <a:rPr lang="en-US" dirty="0" smtClean="0"/>
              <a:t>85,71</a:t>
            </a:r>
            <a:r>
              <a:rPr lang="en-US" dirty="0"/>
              <a:t>% </a:t>
            </a:r>
            <a:r>
              <a:rPr lang="en-US" dirty="0" err="1"/>
              <a:t>dan</a:t>
            </a:r>
            <a:r>
              <a:rPr lang="en-US" dirty="0"/>
              <a:t> </a:t>
            </a:r>
            <a:r>
              <a:rPr lang="en-US" dirty="0" err="1"/>
              <a:t>pada</a:t>
            </a:r>
            <a:r>
              <a:rPr lang="en-US" dirty="0"/>
              <a:t> </a:t>
            </a:r>
            <a:r>
              <a:rPr lang="en-US" dirty="0" err="1"/>
              <a:t>siklus</a:t>
            </a:r>
            <a:r>
              <a:rPr lang="en-US" dirty="0"/>
              <a:t> II </a:t>
            </a:r>
            <a:r>
              <a:rPr lang="en-US" dirty="0" err="1"/>
              <a:t>mencapai</a:t>
            </a:r>
            <a:r>
              <a:rPr lang="en-US" dirty="0"/>
              <a:t> </a:t>
            </a:r>
            <a:r>
              <a:rPr lang="en-US" dirty="0" smtClean="0"/>
              <a:t>92,3</a:t>
            </a:r>
            <a:r>
              <a:rPr lang="en-US" dirty="0" smtClean="0"/>
              <a:t>%. </a:t>
            </a:r>
            <a:r>
              <a:rPr lang="en-US" dirty="0"/>
              <a:t>Dari </a:t>
            </a:r>
            <a:r>
              <a:rPr lang="en-US" dirty="0" err="1"/>
              <a:t>hasil</a:t>
            </a:r>
            <a:r>
              <a:rPr lang="en-US" dirty="0"/>
              <a:t> </a:t>
            </a:r>
            <a:r>
              <a:rPr lang="en-US" dirty="0" err="1"/>
              <a:t>tersebut</a:t>
            </a:r>
            <a:r>
              <a:rPr lang="en-US" dirty="0"/>
              <a:t> </a:t>
            </a:r>
            <a:r>
              <a:rPr lang="en-US" dirty="0" err="1"/>
              <a:t>dapat</a:t>
            </a:r>
            <a:r>
              <a:rPr lang="en-US" dirty="0"/>
              <a:t> </a:t>
            </a:r>
            <a:r>
              <a:rPr lang="en-US" dirty="0" err="1"/>
              <a:t>dilihat</a:t>
            </a:r>
            <a:r>
              <a:rPr lang="en-US" dirty="0"/>
              <a:t> </a:t>
            </a:r>
            <a:r>
              <a:rPr lang="en-US" dirty="0" err="1"/>
              <a:t>adanya</a:t>
            </a:r>
            <a:r>
              <a:rPr lang="en-US" dirty="0"/>
              <a:t> </a:t>
            </a:r>
            <a:r>
              <a:rPr lang="en-US" dirty="0" err="1"/>
              <a:t>peningkatan</a:t>
            </a:r>
            <a:r>
              <a:rPr lang="en-US" dirty="0"/>
              <a:t> </a:t>
            </a:r>
            <a:r>
              <a:rPr lang="en-US" dirty="0" err="1"/>
              <a:t>nilai</a:t>
            </a:r>
            <a:r>
              <a:rPr lang="en-US" dirty="0"/>
              <a:t> rata-rata </a:t>
            </a:r>
            <a:r>
              <a:rPr lang="en-US" dirty="0" err="1"/>
              <a:t>dari</a:t>
            </a:r>
            <a:r>
              <a:rPr lang="en-US" dirty="0"/>
              <a:t> </a:t>
            </a:r>
            <a:r>
              <a:rPr lang="en-US" dirty="0" err="1"/>
              <a:t>prasiklus</a:t>
            </a:r>
            <a:r>
              <a:rPr lang="en-US" dirty="0"/>
              <a:t> </a:t>
            </a:r>
            <a:r>
              <a:rPr lang="en-US" dirty="0" err="1"/>
              <a:t>ke</a:t>
            </a:r>
            <a:r>
              <a:rPr lang="en-US" dirty="0"/>
              <a:t> </a:t>
            </a:r>
            <a:r>
              <a:rPr lang="en-US" dirty="0" err="1"/>
              <a:t>siklus</a:t>
            </a:r>
            <a:r>
              <a:rPr lang="en-US" dirty="0"/>
              <a:t> I </a:t>
            </a:r>
            <a:r>
              <a:rPr lang="en-US" dirty="0" err="1"/>
              <a:t>meningkat</a:t>
            </a:r>
            <a:r>
              <a:rPr lang="en-US" dirty="0"/>
              <a:t> </a:t>
            </a:r>
            <a:r>
              <a:rPr lang="en-US" dirty="0"/>
              <a:t>7</a:t>
            </a:r>
            <a:r>
              <a:rPr lang="en-US" dirty="0" smtClean="0"/>
              <a:t>,00</a:t>
            </a:r>
            <a:r>
              <a:rPr lang="en-US" dirty="0"/>
              <a:t>, </a:t>
            </a:r>
            <a:r>
              <a:rPr lang="en-US" dirty="0" err="1"/>
              <a:t>dari</a:t>
            </a:r>
            <a:r>
              <a:rPr lang="en-US" dirty="0"/>
              <a:t> </a:t>
            </a:r>
            <a:r>
              <a:rPr lang="en-US" dirty="0" err="1"/>
              <a:t>siklus</a:t>
            </a:r>
            <a:r>
              <a:rPr lang="en-US" dirty="0"/>
              <a:t> I </a:t>
            </a:r>
            <a:r>
              <a:rPr lang="en-US" dirty="0" err="1"/>
              <a:t>ke</a:t>
            </a:r>
            <a:r>
              <a:rPr lang="en-US" dirty="0"/>
              <a:t> </a:t>
            </a:r>
            <a:r>
              <a:rPr lang="en-US" dirty="0" err="1"/>
              <a:t>siklus</a:t>
            </a:r>
            <a:r>
              <a:rPr lang="en-US" dirty="0"/>
              <a:t> II </a:t>
            </a:r>
            <a:r>
              <a:rPr lang="en-US" dirty="0" err="1"/>
              <a:t>meningkat</a:t>
            </a:r>
            <a:r>
              <a:rPr lang="en-US" dirty="0"/>
              <a:t> </a:t>
            </a:r>
            <a:r>
              <a:rPr lang="en-US" dirty="0" smtClean="0"/>
              <a:t>7,11 </a:t>
            </a:r>
            <a:r>
              <a:rPr lang="en-US" dirty="0" err="1"/>
              <a:t>dan</a:t>
            </a:r>
            <a:r>
              <a:rPr lang="en-US" dirty="0"/>
              <a:t> </a:t>
            </a:r>
            <a:r>
              <a:rPr lang="en-US" dirty="0" err="1"/>
              <a:t>dari</a:t>
            </a:r>
            <a:r>
              <a:rPr lang="en-US" dirty="0"/>
              <a:t> </a:t>
            </a:r>
            <a:r>
              <a:rPr lang="en-US" dirty="0" err="1"/>
              <a:t>prasiklus</a:t>
            </a:r>
            <a:r>
              <a:rPr lang="en-US" dirty="0"/>
              <a:t> </a:t>
            </a:r>
            <a:r>
              <a:rPr lang="en-US" dirty="0" err="1"/>
              <a:t>ke</a:t>
            </a:r>
            <a:r>
              <a:rPr lang="en-US" dirty="0"/>
              <a:t> </a:t>
            </a:r>
            <a:r>
              <a:rPr lang="en-US" dirty="0" err="1"/>
              <a:t>siklus</a:t>
            </a:r>
            <a:r>
              <a:rPr lang="en-US" dirty="0"/>
              <a:t> II </a:t>
            </a:r>
            <a:r>
              <a:rPr lang="en-US" dirty="0" smtClean="0"/>
              <a:t>14,11. </a:t>
            </a:r>
            <a:r>
              <a:rPr lang="en-US" dirty="0" err="1"/>
              <a:t>Hasil</a:t>
            </a:r>
            <a:r>
              <a:rPr lang="en-US" dirty="0"/>
              <a:t> </a:t>
            </a:r>
            <a:r>
              <a:rPr lang="en-US" dirty="0" err="1"/>
              <a:t>akhir</a:t>
            </a:r>
            <a:r>
              <a:rPr lang="en-US" dirty="0"/>
              <a:t> </a:t>
            </a:r>
            <a:r>
              <a:rPr lang="en-US" dirty="0" err="1"/>
              <a:t>diketahui</a:t>
            </a:r>
            <a:r>
              <a:rPr lang="en-US" dirty="0"/>
              <a:t> </a:t>
            </a:r>
            <a:r>
              <a:rPr lang="en-US" dirty="0" err="1"/>
              <a:t>bahwa</a:t>
            </a:r>
            <a:r>
              <a:rPr lang="en-US" dirty="0"/>
              <a:t> </a:t>
            </a:r>
            <a:r>
              <a:rPr lang="en-US" dirty="0" err="1"/>
              <a:t>semua</a:t>
            </a:r>
            <a:r>
              <a:rPr lang="en-US" dirty="0"/>
              <a:t> </a:t>
            </a:r>
            <a:r>
              <a:rPr lang="en-US" dirty="0" err="1"/>
              <a:t>nilai</a:t>
            </a:r>
            <a:r>
              <a:rPr lang="en-US" dirty="0"/>
              <a:t> rata-rata </a:t>
            </a:r>
            <a:r>
              <a:rPr lang="en-US" dirty="0" err="1"/>
              <a:t>siswa</a:t>
            </a:r>
            <a:r>
              <a:rPr lang="en-US" dirty="0"/>
              <a:t> </a:t>
            </a:r>
            <a:r>
              <a:rPr lang="en-US" dirty="0" err="1"/>
              <a:t>dan</a:t>
            </a:r>
            <a:r>
              <a:rPr lang="en-US" dirty="0"/>
              <a:t> </a:t>
            </a:r>
            <a:r>
              <a:rPr lang="en-US" dirty="0" err="1"/>
              <a:t>persentase</a:t>
            </a:r>
            <a:r>
              <a:rPr lang="en-US" dirty="0"/>
              <a:t> </a:t>
            </a:r>
            <a:r>
              <a:rPr lang="en-US" dirty="0" err="1"/>
              <a:t>ketuntasan</a:t>
            </a:r>
            <a:r>
              <a:rPr lang="en-US" dirty="0"/>
              <a:t> </a:t>
            </a:r>
            <a:r>
              <a:rPr lang="en-US" dirty="0" err="1"/>
              <a:t>siswa</a:t>
            </a:r>
            <a:r>
              <a:rPr lang="en-US" dirty="0"/>
              <a:t> </a:t>
            </a:r>
            <a:r>
              <a:rPr lang="en-US" dirty="0" err="1"/>
              <a:t>sudah</a:t>
            </a:r>
            <a:r>
              <a:rPr lang="en-US" dirty="0"/>
              <a:t> </a:t>
            </a:r>
            <a:r>
              <a:rPr lang="en-US" dirty="0" err="1"/>
              <a:t>mencapai</a:t>
            </a:r>
            <a:r>
              <a:rPr lang="en-US" dirty="0"/>
              <a:t> KKM, </a:t>
            </a:r>
            <a:r>
              <a:rPr lang="en-US" dirty="0" err="1"/>
              <a:t>sehingga</a:t>
            </a:r>
            <a:r>
              <a:rPr lang="en-US" dirty="0"/>
              <a:t> </a:t>
            </a:r>
            <a:r>
              <a:rPr lang="en-US" dirty="0" err="1"/>
              <a:t>dari</a:t>
            </a:r>
            <a:r>
              <a:rPr lang="en-US" dirty="0"/>
              <a:t> </a:t>
            </a:r>
            <a:r>
              <a:rPr lang="en-US" dirty="0" err="1"/>
              <a:t>hasil</a:t>
            </a:r>
            <a:r>
              <a:rPr lang="en-US" dirty="0"/>
              <a:t> </a:t>
            </a:r>
            <a:r>
              <a:rPr lang="en-US" dirty="0" err="1"/>
              <a:t>tersebut</a:t>
            </a:r>
            <a:r>
              <a:rPr lang="en-US" dirty="0"/>
              <a:t> </a:t>
            </a:r>
            <a:r>
              <a:rPr lang="en-US" dirty="0" err="1"/>
              <a:t>dapat</a:t>
            </a:r>
            <a:r>
              <a:rPr lang="en-US" dirty="0"/>
              <a:t> </a:t>
            </a:r>
            <a:r>
              <a:rPr lang="en-US" dirty="0" err="1"/>
              <a:t>disimpulkan</a:t>
            </a:r>
            <a:r>
              <a:rPr lang="en-US" dirty="0"/>
              <a:t> </a:t>
            </a:r>
            <a:r>
              <a:rPr lang="en-US" dirty="0" err="1"/>
              <a:t>bahwa</a:t>
            </a:r>
            <a:r>
              <a:rPr lang="en-US" dirty="0"/>
              <a:t> </a:t>
            </a:r>
            <a:r>
              <a:rPr lang="en-US" dirty="0" err="1"/>
              <a:t>melalui</a:t>
            </a:r>
            <a:r>
              <a:rPr lang="en-US" dirty="0"/>
              <a:t> media </a:t>
            </a:r>
            <a:r>
              <a:rPr lang="en-US" dirty="0" err="1"/>
              <a:t>konkret</a:t>
            </a:r>
            <a:r>
              <a:rPr lang="en-US" dirty="0"/>
              <a:t> </a:t>
            </a:r>
            <a:r>
              <a:rPr lang="en-US" dirty="0" err="1"/>
              <a:t>dapat</a:t>
            </a:r>
            <a:r>
              <a:rPr lang="en-US" dirty="0"/>
              <a:t> </a:t>
            </a:r>
            <a:r>
              <a:rPr lang="en-US" dirty="0" err="1"/>
              <a:t>meningkatkan</a:t>
            </a:r>
            <a:r>
              <a:rPr lang="en-US" dirty="0"/>
              <a:t> </a:t>
            </a:r>
            <a:r>
              <a:rPr lang="en-US" dirty="0" err="1"/>
              <a:t>hasil</a:t>
            </a:r>
            <a:r>
              <a:rPr lang="en-US" dirty="0"/>
              <a:t> </a:t>
            </a:r>
            <a:r>
              <a:rPr lang="en-US" dirty="0" err="1"/>
              <a:t>belajar</a:t>
            </a:r>
            <a:r>
              <a:rPr lang="en-US" dirty="0"/>
              <a:t> </a:t>
            </a:r>
            <a:r>
              <a:rPr lang="en-US" dirty="0" err="1"/>
              <a:t>Matematika</a:t>
            </a:r>
            <a:r>
              <a:rPr lang="en-US" dirty="0"/>
              <a:t>. </a:t>
            </a:r>
            <a:r>
              <a:rPr lang="en-US" dirty="0" err="1"/>
              <a:t>Penelitian</a:t>
            </a:r>
            <a:r>
              <a:rPr lang="en-US" dirty="0"/>
              <a:t> </a:t>
            </a:r>
            <a:r>
              <a:rPr lang="en-US" dirty="0" err="1"/>
              <a:t>ini</a:t>
            </a:r>
            <a:r>
              <a:rPr lang="en-US" dirty="0"/>
              <a:t> </a:t>
            </a:r>
            <a:r>
              <a:rPr lang="en-US" dirty="0" err="1"/>
              <a:t>diharapkan</a:t>
            </a:r>
            <a:r>
              <a:rPr lang="en-US" dirty="0"/>
              <a:t> </a:t>
            </a:r>
            <a:r>
              <a:rPr lang="en-US" dirty="0" err="1"/>
              <a:t>akan</a:t>
            </a:r>
            <a:r>
              <a:rPr lang="en-US" dirty="0"/>
              <a:t> </a:t>
            </a:r>
            <a:r>
              <a:rPr lang="en-US" dirty="0" err="1"/>
              <a:t>menjadi</a:t>
            </a:r>
            <a:r>
              <a:rPr lang="en-US" dirty="0"/>
              <a:t> </a:t>
            </a:r>
            <a:r>
              <a:rPr lang="en-US" dirty="0" err="1"/>
              <a:t>bahan</a:t>
            </a:r>
            <a:r>
              <a:rPr lang="en-US" dirty="0"/>
              <a:t> </a:t>
            </a:r>
            <a:r>
              <a:rPr lang="en-US" dirty="0" err="1"/>
              <a:t>informasi</a:t>
            </a:r>
            <a:r>
              <a:rPr lang="en-US" dirty="0"/>
              <a:t> </a:t>
            </a:r>
            <a:r>
              <a:rPr lang="en-US" dirty="0" err="1"/>
              <a:t>dan</a:t>
            </a:r>
            <a:r>
              <a:rPr lang="en-US" dirty="0"/>
              <a:t> </a:t>
            </a:r>
            <a:r>
              <a:rPr lang="en-US" dirty="0" err="1"/>
              <a:t>masukan</a:t>
            </a:r>
            <a:r>
              <a:rPr lang="en-US" dirty="0"/>
              <a:t> </a:t>
            </a:r>
            <a:r>
              <a:rPr lang="en-US" dirty="0" err="1"/>
              <a:t>bagi</a:t>
            </a:r>
            <a:r>
              <a:rPr lang="en-US" dirty="0"/>
              <a:t> </a:t>
            </a:r>
            <a:r>
              <a:rPr lang="en-US" dirty="0" err="1"/>
              <a:t>kegiatan</a:t>
            </a:r>
            <a:r>
              <a:rPr lang="en-US" dirty="0"/>
              <a:t> </a:t>
            </a:r>
            <a:r>
              <a:rPr lang="en-US" dirty="0" err="1"/>
              <a:t>belajar</a:t>
            </a:r>
            <a:r>
              <a:rPr lang="en-US" dirty="0"/>
              <a:t> </a:t>
            </a:r>
            <a:r>
              <a:rPr lang="en-US" dirty="0" err="1"/>
              <a:t>mengajar</a:t>
            </a:r>
            <a:r>
              <a:rPr lang="en-US" dirty="0"/>
              <a:t> di </a:t>
            </a:r>
            <a:r>
              <a:rPr lang="en-US" dirty="0" err="1"/>
              <a:t>sekolah</a:t>
            </a:r>
            <a:r>
              <a:rPr lang="en-US" dirty="0"/>
              <a:t> </a:t>
            </a:r>
            <a:r>
              <a:rPr lang="en-US" dirty="0" err="1"/>
              <a:t>khusunya</a:t>
            </a:r>
            <a:r>
              <a:rPr lang="en-US" dirty="0"/>
              <a:t>  di MI Al </a:t>
            </a:r>
            <a:r>
              <a:rPr lang="en-US" dirty="0" err="1"/>
              <a:t>Ishlah</a:t>
            </a:r>
            <a:r>
              <a:rPr lang="en-US" dirty="0"/>
              <a:t> </a:t>
            </a:r>
            <a:r>
              <a:rPr lang="en-US" dirty="0" err="1"/>
              <a:t>Bobos</a:t>
            </a:r>
            <a:r>
              <a:rPr lang="en-US" dirty="0"/>
              <a:t>.</a:t>
            </a:r>
            <a:endParaRPr lang="id-ID" dirty="0" smtClean="0"/>
          </a:p>
          <a:p>
            <a:endParaRPr kumimoji="0" lang="id-ID"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endParaRPr kumimoji="0" lang="id-ID"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a:spLocks noChangeArrowheads="1"/>
          </p:cNvSpPr>
          <p:nvPr/>
        </p:nvSpPr>
        <p:spPr bwMode="auto">
          <a:xfrm>
            <a:off x="3910965" y="9225915"/>
            <a:ext cx="443230" cy="336550"/>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
        <p:nvSpPr>
          <p:cNvPr id="10" name="Rectangle 9"/>
          <p:cNvSpPr>
            <a:spLocks noChangeArrowheads="1"/>
          </p:cNvSpPr>
          <p:nvPr/>
        </p:nvSpPr>
        <p:spPr bwMode="auto">
          <a:xfrm>
            <a:off x="4063365" y="9378315"/>
            <a:ext cx="443230" cy="1013614"/>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367559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6129" y="325389"/>
            <a:ext cx="2423162" cy="368595"/>
          </a:xfrm>
          <a:ln>
            <a:noFill/>
          </a:ln>
        </p:spPr>
        <p:style>
          <a:lnRef idx="2">
            <a:schemeClr val="accent4">
              <a:shade val="50000"/>
            </a:schemeClr>
          </a:lnRef>
          <a:fillRef idx="1001">
            <a:schemeClr val="lt1"/>
          </a:fillRef>
          <a:effectRef idx="0">
            <a:schemeClr val="accent4"/>
          </a:effectRef>
          <a:fontRef idx="minor">
            <a:schemeClr val="lt1"/>
          </a:fontRef>
        </p:style>
        <p:txBody>
          <a:bodyPr>
            <a:normAutofit/>
          </a:bodyPr>
          <a:lstStyle/>
          <a:p>
            <a:pPr algn="ctr"/>
            <a:r>
              <a:rPr lang="en-US" sz="1400" b="1" dirty="0" err="1" smtClean="0">
                <a:solidFill>
                  <a:schemeClr val="tx1"/>
                </a:solidFill>
              </a:rPr>
              <a:t>Latar</a:t>
            </a:r>
            <a:r>
              <a:rPr lang="en-US" sz="1400" b="1" dirty="0" smtClean="0">
                <a:solidFill>
                  <a:schemeClr val="tx1"/>
                </a:solidFill>
              </a:rPr>
              <a:t> </a:t>
            </a:r>
            <a:r>
              <a:rPr lang="en-US" sz="1400" b="1" dirty="0" err="1" smtClean="0">
                <a:solidFill>
                  <a:schemeClr val="tx1"/>
                </a:solidFill>
              </a:rPr>
              <a:t>belakang</a:t>
            </a:r>
            <a:r>
              <a:rPr lang="en-US" sz="1400" b="1" dirty="0" smtClean="0">
                <a:solidFill>
                  <a:schemeClr val="tx1"/>
                </a:solidFill>
              </a:rPr>
              <a:t> </a:t>
            </a:r>
            <a:r>
              <a:rPr lang="en-US" sz="1400" b="1" dirty="0" err="1" smtClean="0">
                <a:solidFill>
                  <a:schemeClr val="tx1"/>
                </a:solidFill>
              </a:rPr>
              <a:t>masalah</a:t>
            </a:r>
            <a:endParaRPr lang="en-US" sz="1400" b="1" dirty="0">
              <a:solidFill>
                <a:schemeClr val="tx1"/>
              </a:solidFill>
            </a:endParaRPr>
          </a:p>
        </p:txBody>
      </p:sp>
      <p:sp>
        <p:nvSpPr>
          <p:cNvPr id="4" name="Title 1"/>
          <p:cNvSpPr txBox="1">
            <a:spLocks/>
          </p:cNvSpPr>
          <p:nvPr/>
        </p:nvSpPr>
        <p:spPr>
          <a:xfrm>
            <a:off x="549743" y="1269243"/>
            <a:ext cx="11170033" cy="5431808"/>
          </a:xfrm>
          <a:prstGeom prst="rect">
            <a:avLst/>
          </a:prstGeom>
          <a:ln>
            <a:noFill/>
          </a:ln>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err="1">
                <a:solidFill>
                  <a:schemeClr val="tx1"/>
                </a:solidFill>
              </a:rPr>
              <a:t>Pertama</a:t>
            </a:r>
            <a:r>
              <a:rPr lang="en-US" sz="1600" dirty="0">
                <a:solidFill>
                  <a:schemeClr val="tx1"/>
                </a:solidFill>
              </a:rPr>
              <a:t>, </a:t>
            </a:r>
            <a:r>
              <a:rPr lang="en-US" sz="1600" dirty="0" err="1">
                <a:solidFill>
                  <a:schemeClr val="tx1"/>
                </a:solidFill>
              </a:rPr>
              <a:t>pelajaran</a:t>
            </a:r>
            <a:r>
              <a:rPr lang="en-US" sz="1600" dirty="0">
                <a:solidFill>
                  <a:schemeClr val="tx1"/>
                </a:solidFill>
              </a:rPr>
              <a:t> </a:t>
            </a:r>
            <a:r>
              <a:rPr lang="en-US" sz="1600" dirty="0" err="1">
                <a:solidFill>
                  <a:schemeClr val="tx1"/>
                </a:solidFill>
              </a:rPr>
              <a:t>matematika</a:t>
            </a:r>
            <a:r>
              <a:rPr lang="en-US" sz="1600" dirty="0">
                <a:solidFill>
                  <a:schemeClr val="tx1"/>
                </a:solidFill>
              </a:rPr>
              <a:t> </a:t>
            </a:r>
            <a:r>
              <a:rPr lang="en-US" sz="1600" dirty="0" err="1">
                <a:solidFill>
                  <a:schemeClr val="tx1"/>
                </a:solidFill>
              </a:rPr>
              <a:t>menakutkan</a:t>
            </a:r>
            <a:r>
              <a:rPr lang="en-US" sz="1600" dirty="0">
                <a:solidFill>
                  <a:schemeClr val="tx1"/>
                </a:solidFill>
              </a:rPr>
              <a:t>. </a:t>
            </a:r>
            <a:r>
              <a:rPr lang="en-US" sz="1600" dirty="0" err="1">
                <a:solidFill>
                  <a:schemeClr val="tx1"/>
                </a:solidFill>
              </a:rPr>
              <a:t>Banyak</a:t>
            </a:r>
            <a:r>
              <a:rPr lang="en-US" sz="1600" dirty="0">
                <a:solidFill>
                  <a:schemeClr val="tx1"/>
                </a:solidFill>
              </a:rPr>
              <a:t> </a:t>
            </a:r>
            <a:r>
              <a:rPr lang="en-US" sz="1600" dirty="0" err="1">
                <a:solidFill>
                  <a:schemeClr val="tx1"/>
                </a:solidFill>
              </a:rPr>
              <a:t>siswa</a:t>
            </a:r>
            <a:r>
              <a:rPr lang="en-US" sz="1600" dirty="0">
                <a:solidFill>
                  <a:schemeClr val="tx1"/>
                </a:solidFill>
              </a:rPr>
              <a:t> MI Al </a:t>
            </a:r>
            <a:r>
              <a:rPr lang="en-US" sz="1600" dirty="0" err="1">
                <a:solidFill>
                  <a:schemeClr val="tx1"/>
                </a:solidFill>
              </a:rPr>
              <a:t>Ishlah</a:t>
            </a:r>
            <a:r>
              <a:rPr lang="en-US" sz="1600" dirty="0">
                <a:solidFill>
                  <a:schemeClr val="tx1"/>
                </a:solidFill>
              </a:rPr>
              <a:t> </a:t>
            </a:r>
            <a:r>
              <a:rPr lang="en-US" sz="1600" dirty="0" err="1">
                <a:solidFill>
                  <a:schemeClr val="tx1"/>
                </a:solidFill>
              </a:rPr>
              <a:t>Bobos</a:t>
            </a:r>
            <a:r>
              <a:rPr lang="en-US" sz="1600" dirty="0">
                <a:solidFill>
                  <a:schemeClr val="tx1"/>
                </a:solidFill>
              </a:rPr>
              <a:t> yang </a:t>
            </a:r>
            <a:r>
              <a:rPr lang="en-US" sz="1600" dirty="0" err="1">
                <a:solidFill>
                  <a:schemeClr val="tx1"/>
                </a:solidFill>
              </a:rPr>
              <a:t>merasa</a:t>
            </a:r>
            <a:r>
              <a:rPr lang="en-US" sz="1600" dirty="0">
                <a:solidFill>
                  <a:schemeClr val="tx1"/>
                </a:solidFill>
              </a:rPr>
              <a:t> </a:t>
            </a:r>
            <a:r>
              <a:rPr lang="en-US" sz="1600" dirty="0" err="1">
                <a:solidFill>
                  <a:schemeClr val="tx1"/>
                </a:solidFill>
              </a:rPr>
              <a:t>takut</a:t>
            </a:r>
            <a:r>
              <a:rPr lang="en-US" sz="1600" dirty="0">
                <a:solidFill>
                  <a:schemeClr val="tx1"/>
                </a:solidFill>
              </a:rPr>
              <a:t> </a:t>
            </a:r>
            <a:r>
              <a:rPr lang="en-US" sz="1600" dirty="0" err="1">
                <a:solidFill>
                  <a:schemeClr val="tx1"/>
                </a:solidFill>
              </a:rPr>
              <a:t>dengan</a:t>
            </a:r>
            <a:r>
              <a:rPr lang="en-US" sz="1600" dirty="0">
                <a:solidFill>
                  <a:schemeClr val="tx1"/>
                </a:solidFill>
              </a:rPr>
              <a:t> </a:t>
            </a:r>
            <a:r>
              <a:rPr lang="en-US" sz="1600" dirty="0" err="1">
                <a:solidFill>
                  <a:schemeClr val="tx1"/>
                </a:solidFill>
              </a:rPr>
              <a:t>matematika</a:t>
            </a:r>
            <a:r>
              <a:rPr lang="en-US" sz="1600" dirty="0">
                <a:solidFill>
                  <a:schemeClr val="tx1"/>
                </a:solidFill>
              </a:rPr>
              <a:t>. </a:t>
            </a:r>
            <a:r>
              <a:rPr lang="en-US" sz="1600" dirty="0" err="1">
                <a:solidFill>
                  <a:schemeClr val="tx1"/>
                </a:solidFill>
              </a:rPr>
              <a:t>Siswa</a:t>
            </a:r>
            <a:r>
              <a:rPr lang="en-US" sz="1600" dirty="0">
                <a:solidFill>
                  <a:schemeClr val="tx1"/>
                </a:solidFill>
              </a:rPr>
              <a:t> MI Al </a:t>
            </a:r>
            <a:r>
              <a:rPr lang="en-US" sz="1600" dirty="0" err="1">
                <a:solidFill>
                  <a:schemeClr val="tx1"/>
                </a:solidFill>
              </a:rPr>
              <a:t>Ishlah</a:t>
            </a:r>
            <a:r>
              <a:rPr lang="en-US" sz="1600" dirty="0">
                <a:solidFill>
                  <a:schemeClr val="tx1"/>
                </a:solidFill>
              </a:rPr>
              <a:t> </a:t>
            </a:r>
            <a:r>
              <a:rPr lang="en-US" sz="1600" dirty="0" err="1">
                <a:solidFill>
                  <a:schemeClr val="tx1"/>
                </a:solidFill>
              </a:rPr>
              <a:t>Bobos</a:t>
            </a:r>
            <a:r>
              <a:rPr lang="en-US" sz="1600" dirty="0">
                <a:solidFill>
                  <a:schemeClr val="tx1"/>
                </a:solidFill>
              </a:rPr>
              <a:t> </a:t>
            </a:r>
            <a:r>
              <a:rPr lang="en-US" sz="1600" dirty="0" err="1">
                <a:solidFill>
                  <a:schemeClr val="tx1"/>
                </a:solidFill>
              </a:rPr>
              <a:t>menganggap</a:t>
            </a:r>
            <a:r>
              <a:rPr lang="en-US" sz="1600" dirty="0">
                <a:solidFill>
                  <a:schemeClr val="tx1"/>
                </a:solidFill>
              </a:rPr>
              <a:t> </a:t>
            </a:r>
            <a:r>
              <a:rPr lang="en-US" sz="1600" dirty="0" err="1">
                <a:solidFill>
                  <a:schemeClr val="tx1"/>
                </a:solidFill>
              </a:rPr>
              <a:t>pelajaran</a:t>
            </a:r>
            <a:r>
              <a:rPr lang="en-US" sz="1600" dirty="0">
                <a:solidFill>
                  <a:schemeClr val="tx1"/>
                </a:solidFill>
              </a:rPr>
              <a:t> </a:t>
            </a:r>
            <a:r>
              <a:rPr lang="en-US" sz="1600" dirty="0" err="1">
                <a:solidFill>
                  <a:schemeClr val="tx1"/>
                </a:solidFill>
              </a:rPr>
              <a:t>matematika</a:t>
            </a:r>
            <a:r>
              <a:rPr lang="en-US" sz="1600" dirty="0">
                <a:solidFill>
                  <a:schemeClr val="tx1"/>
                </a:solidFill>
              </a:rPr>
              <a:t> </a:t>
            </a:r>
            <a:r>
              <a:rPr lang="en-US" sz="1600" dirty="0" err="1">
                <a:solidFill>
                  <a:schemeClr val="tx1"/>
                </a:solidFill>
              </a:rPr>
              <a:t>adalah</a:t>
            </a:r>
            <a:r>
              <a:rPr lang="en-US" sz="1600" dirty="0">
                <a:solidFill>
                  <a:schemeClr val="tx1"/>
                </a:solidFill>
              </a:rPr>
              <a:t> </a:t>
            </a:r>
            <a:r>
              <a:rPr lang="en-US" sz="1600" dirty="0" err="1">
                <a:solidFill>
                  <a:schemeClr val="tx1"/>
                </a:solidFill>
              </a:rPr>
              <a:t>hal</a:t>
            </a:r>
            <a:r>
              <a:rPr lang="en-US" sz="1600" dirty="0">
                <a:solidFill>
                  <a:schemeClr val="tx1"/>
                </a:solidFill>
              </a:rPr>
              <a:t> yang </a:t>
            </a:r>
            <a:r>
              <a:rPr lang="en-US" sz="1600" dirty="0" err="1">
                <a:solidFill>
                  <a:schemeClr val="tx1"/>
                </a:solidFill>
              </a:rPr>
              <a:t>sulit</a:t>
            </a:r>
            <a:r>
              <a:rPr lang="en-US" sz="1600" dirty="0">
                <a:solidFill>
                  <a:schemeClr val="tx1"/>
                </a:solidFill>
              </a:rPr>
              <a:t> </a:t>
            </a:r>
            <a:r>
              <a:rPr lang="en-US" sz="1600" dirty="0" err="1">
                <a:solidFill>
                  <a:schemeClr val="tx1"/>
                </a:solidFill>
              </a:rPr>
              <a:t>untuk</a:t>
            </a:r>
            <a:r>
              <a:rPr lang="en-US" sz="1600" dirty="0">
                <a:solidFill>
                  <a:schemeClr val="tx1"/>
                </a:solidFill>
              </a:rPr>
              <a:t> </a:t>
            </a:r>
            <a:r>
              <a:rPr lang="en-US" sz="1600" dirty="0" err="1">
                <a:solidFill>
                  <a:schemeClr val="tx1"/>
                </a:solidFill>
              </a:rPr>
              <a:t>dipahami</a:t>
            </a:r>
            <a:r>
              <a:rPr lang="en-US" sz="1600" dirty="0">
                <a:solidFill>
                  <a:schemeClr val="tx1"/>
                </a:solidFill>
              </a:rPr>
              <a:t> </a:t>
            </a:r>
            <a:r>
              <a:rPr lang="en-US" sz="1600" dirty="0" err="1">
                <a:solidFill>
                  <a:schemeClr val="tx1"/>
                </a:solidFill>
              </a:rPr>
              <a:t>karena</a:t>
            </a:r>
            <a:r>
              <a:rPr lang="en-US" sz="1600" dirty="0">
                <a:solidFill>
                  <a:schemeClr val="tx1"/>
                </a:solidFill>
              </a:rPr>
              <a:t> </a:t>
            </a:r>
            <a:r>
              <a:rPr lang="en-US" sz="1600" dirty="0" err="1">
                <a:solidFill>
                  <a:schemeClr val="tx1"/>
                </a:solidFill>
              </a:rPr>
              <a:t>banyak</a:t>
            </a:r>
            <a:r>
              <a:rPr lang="en-US" sz="1600" dirty="0">
                <a:solidFill>
                  <a:schemeClr val="tx1"/>
                </a:solidFill>
              </a:rPr>
              <a:t> </a:t>
            </a:r>
            <a:r>
              <a:rPr lang="en-US" sz="1600" dirty="0" err="1">
                <a:solidFill>
                  <a:schemeClr val="tx1"/>
                </a:solidFill>
              </a:rPr>
              <a:t>sekali</a:t>
            </a:r>
            <a:r>
              <a:rPr lang="en-US" sz="1600" dirty="0">
                <a:solidFill>
                  <a:schemeClr val="tx1"/>
                </a:solidFill>
              </a:rPr>
              <a:t> </a:t>
            </a:r>
            <a:r>
              <a:rPr lang="en-US" sz="1600" dirty="0" err="1">
                <a:solidFill>
                  <a:schemeClr val="tx1"/>
                </a:solidFill>
              </a:rPr>
              <a:t>rumus</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konsepnya</a:t>
            </a:r>
            <a:r>
              <a:rPr lang="en-US" sz="1600" dirty="0">
                <a:solidFill>
                  <a:schemeClr val="tx1"/>
                </a:solidFill>
              </a:rPr>
              <a:t> </a:t>
            </a:r>
            <a:r>
              <a:rPr lang="en-US" sz="1600" dirty="0" err="1">
                <a:solidFill>
                  <a:schemeClr val="tx1"/>
                </a:solidFill>
              </a:rPr>
              <a:t>sulit</a:t>
            </a:r>
            <a:r>
              <a:rPr lang="en-US" sz="1600" dirty="0">
                <a:solidFill>
                  <a:schemeClr val="tx1"/>
                </a:solidFill>
              </a:rPr>
              <a:t> </a:t>
            </a:r>
            <a:r>
              <a:rPr lang="en-US" sz="1600" dirty="0" err="1">
                <a:solidFill>
                  <a:schemeClr val="tx1"/>
                </a:solidFill>
              </a:rPr>
              <a:t>untuk</a:t>
            </a:r>
            <a:r>
              <a:rPr lang="en-US" sz="1600" dirty="0">
                <a:solidFill>
                  <a:schemeClr val="tx1"/>
                </a:solidFill>
              </a:rPr>
              <a:t> </a:t>
            </a:r>
            <a:r>
              <a:rPr lang="en-US" sz="1600" dirty="0" err="1">
                <a:solidFill>
                  <a:schemeClr val="tx1"/>
                </a:solidFill>
              </a:rPr>
              <a:t>dimengerti</a:t>
            </a:r>
            <a:r>
              <a:rPr lang="en-US" sz="1600" dirty="0">
                <a:solidFill>
                  <a:schemeClr val="tx1"/>
                </a:solidFill>
              </a:rPr>
              <a:t>. </a:t>
            </a:r>
            <a:r>
              <a:rPr lang="en-US" sz="1600" dirty="0" err="1">
                <a:solidFill>
                  <a:schemeClr val="tx1"/>
                </a:solidFill>
              </a:rPr>
              <a:t>Belum</a:t>
            </a:r>
            <a:r>
              <a:rPr lang="en-US" sz="1600" dirty="0">
                <a:solidFill>
                  <a:schemeClr val="tx1"/>
                </a:solidFill>
              </a:rPr>
              <a:t> </a:t>
            </a:r>
            <a:r>
              <a:rPr lang="en-US" sz="1600" dirty="0" err="1">
                <a:solidFill>
                  <a:schemeClr val="tx1"/>
                </a:solidFill>
              </a:rPr>
              <a:t>optimalnya</a:t>
            </a:r>
            <a:r>
              <a:rPr lang="en-US" sz="1600" dirty="0">
                <a:solidFill>
                  <a:schemeClr val="tx1"/>
                </a:solidFill>
              </a:rPr>
              <a:t> </a:t>
            </a:r>
            <a:r>
              <a:rPr lang="en-US" sz="1600" dirty="0" err="1">
                <a:solidFill>
                  <a:schemeClr val="tx1"/>
                </a:solidFill>
              </a:rPr>
              <a:t>penggunaan</a:t>
            </a:r>
            <a:r>
              <a:rPr lang="en-US" sz="1600" dirty="0">
                <a:solidFill>
                  <a:schemeClr val="tx1"/>
                </a:solidFill>
              </a:rPr>
              <a:t> media </a:t>
            </a:r>
            <a:r>
              <a:rPr lang="en-US" sz="1600" dirty="0" err="1">
                <a:solidFill>
                  <a:schemeClr val="tx1"/>
                </a:solidFill>
              </a:rPr>
              <a:t>konkret</a:t>
            </a:r>
            <a:r>
              <a:rPr lang="en-US" sz="1600" dirty="0">
                <a:solidFill>
                  <a:schemeClr val="tx1"/>
                </a:solidFill>
              </a:rPr>
              <a:t> </a:t>
            </a:r>
            <a:r>
              <a:rPr lang="en-US" sz="1600" dirty="0" err="1">
                <a:solidFill>
                  <a:schemeClr val="tx1"/>
                </a:solidFill>
              </a:rPr>
              <a:t>pada</a:t>
            </a:r>
            <a:r>
              <a:rPr lang="en-US" sz="1600" dirty="0">
                <a:solidFill>
                  <a:schemeClr val="tx1"/>
                </a:solidFill>
              </a:rPr>
              <a:t> proses </a:t>
            </a:r>
            <a:r>
              <a:rPr lang="en-US" sz="1600" dirty="0" err="1">
                <a:solidFill>
                  <a:schemeClr val="tx1"/>
                </a:solidFill>
              </a:rPr>
              <a:t>pembelajaran</a:t>
            </a:r>
            <a:r>
              <a:rPr lang="en-US" sz="1600" dirty="0">
                <a:solidFill>
                  <a:schemeClr val="tx1"/>
                </a:solidFill>
              </a:rPr>
              <a:t> </a:t>
            </a:r>
            <a:r>
              <a:rPr lang="en-US" sz="1600" dirty="0" err="1">
                <a:solidFill>
                  <a:schemeClr val="tx1"/>
                </a:solidFill>
              </a:rPr>
              <a:t>matematika</a:t>
            </a:r>
            <a:r>
              <a:rPr lang="en-US" sz="1600" dirty="0">
                <a:solidFill>
                  <a:schemeClr val="tx1"/>
                </a:solidFill>
              </a:rPr>
              <a:t>.</a:t>
            </a:r>
          </a:p>
          <a:p>
            <a:r>
              <a:rPr lang="en-US" sz="1600" dirty="0" err="1">
                <a:solidFill>
                  <a:schemeClr val="tx1"/>
                </a:solidFill>
              </a:rPr>
              <a:t>Kedua</a:t>
            </a:r>
            <a:r>
              <a:rPr lang="en-US" sz="1600" dirty="0">
                <a:solidFill>
                  <a:schemeClr val="tx1"/>
                </a:solidFill>
              </a:rPr>
              <a:t>, guru MI Al </a:t>
            </a:r>
            <a:r>
              <a:rPr lang="en-US" sz="1600" dirty="0" err="1">
                <a:solidFill>
                  <a:schemeClr val="tx1"/>
                </a:solidFill>
              </a:rPr>
              <a:t>Ishlah</a:t>
            </a:r>
            <a:r>
              <a:rPr lang="en-US" sz="1600" dirty="0">
                <a:solidFill>
                  <a:schemeClr val="tx1"/>
                </a:solidFill>
              </a:rPr>
              <a:t> </a:t>
            </a:r>
            <a:r>
              <a:rPr lang="en-US" sz="1600" dirty="0" err="1">
                <a:solidFill>
                  <a:schemeClr val="tx1"/>
                </a:solidFill>
              </a:rPr>
              <a:t>Bobos</a:t>
            </a:r>
            <a:r>
              <a:rPr lang="en-US" sz="1600" dirty="0">
                <a:solidFill>
                  <a:schemeClr val="tx1"/>
                </a:solidFill>
              </a:rPr>
              <a:t> </a:t>
            </a:r>
            <a:r>
              <a:rPr lang="en-US" sz="1600" dirty="0" err="1">
                <a:solidFill>
                  <a:schemeClr val="tx1"/>
                </a:solidFill>
              </a:rPr>
              <a:t>belum</a:t>
            </a:r>
            <a:r>
              <a:rPr lang="en-US" sz="1600" dirty="0">
                <a:solidFill>
                  <a:schemeClr val="tx1"/>
                </a:solidFill>
              </a:rPr>
              <a:t> </a:t>
            </a:r>
            <a:r>
              <a:rPr lang="en-US" sz="1600" dirty="0" err="1">
                <a:solidFill>
                  <a:schemeClr val="tx1"/>
                </a:solidFill>
              </a:rPr>
              <a:t>mengoptimalkan</a:t>
            </a:r>
            <a:r>
              <a:rPr lang="en-US" sz="1600" dirty="0">
                <a:solidFill>
                  <a:schemeClr val="tx1"/>
                </a:solidFill>
              </a:rPr>
              <a:t> </a:t>
            </a:r>
            <a:r>
              <a:rPr lang="en-US" sz="1600" dirty="0" err="1">
                <a:solidFill>
                  <a:schemeClr val="tx1"/>
                </a:solidFill>
              </a:rPr>
              <a:t>penggunaan</a:t>
            </a:r>
            <a:r>
              <a:rPr lang="en-US" sz="1600" dirty="0">
                <a:solidFill>
                  <a:schemeClr val="tx1"/>
                </a:solidFill>
              </a:rPr>
              <a:t> </a:t>
            </a:r>
            <a:r>
              <a:rPr lang="en-US" sz="1600" dirty="0" err="1">
                <a:solidFill>
                  <a:schemeClr val="tx1"/>
                </a:solidFill>
              </a:rPr>
              <a:t>alat</a:t>
            </a:r>
            <a:r>
              <a:rPr lang="en-US" sz="1600" dirty="0">
                <a:solidFill>
                  <a:schemeClr val="tx1"/>
                </a:solidFill>
              </a:rPr>
              <a:t> </a:t>
            </a:r>
            <a:r>
              <a:rPr lang="en-US" sz="1600" dirty="0" err="1">
                <a:solidFill>
                  <a:schemeClr val="tx1"/>
                </a:solidFill>
              </a:rPr>
              <a:t>peraga</a:t>
            </a:r>
            <a:r>
              <a:rPr lang="en-US" sz="1600" dirty="0">
                <a:solidFill>
                  <a:schemeClr val="tx1"/>
                </a:solidFill>
              </a:rPr>
              <a:t> yang </a:t>
            </a:r>
            <a:r>
              <a:rPr lang="en-US" sz="1600" dirty="0" err="1">
                <a:solidFill>
                  <a:schemeClr val="tx1"/>
                </a:solidFill>
              </a:rPr>
              <a:t>tersedia</a:t>
            </a:r>
            <a:r>
              <a:rPr lang="en-US" sz="1600" dirty="0">
                <a:solidFill>
                  <a:schemeClr val="tx1"/>
                </a:solidFill>
              </a:rPr>
              <a:t> di </a:t>
            </a:r>
            <a:r>
              <a:rPr lang="en-US" sz="1600" dirty="0" err="1">
                <a:solidFill>
                  <a:schemeClr val="tx1"/>
                </a:solidFill>
              </a:rPr>
              <a:t>sekolah</a:t>
            </a:r>
            <a:r>
              <a:rPr lang="en-US" sz="1600" dirty="0">
                <a:solidFill>
                  <a:schemeClr val="tx1"/>
                </a:solidFill>
              </a:rPr>
              <a:t>. </a:t>
            </a:r>
            <a:r>
              <a:rPr lang="en-US" sz="1600" dirty="0" err="1">
                <a:solidFill>
                  <a:schemeClr val="tx1"/>
                </a:solidFill>
              </a:rPr>
              <a:t>Karena</a:t>
            </a:r>
            <a:r>
              <a:rPr lang="en-US" sz="1600" dirty="0">
                <a:solidFill>
                  <a:schemeClr val="tx1"/>
                </a:solidFill>
              </a:rPr>
              <a:t> media </a:t>
            </a:r>
            <a:r>
              <a:rPr lang="en-US" sz="1600" dirty="0" err="1">
                <a:solidFill>
                  <a:schemeClr val="tx1"/>
                </a:solidFill>
              </a:rPr>
              <a:t>bangun</a:t>
            </a:r>
            <a:r>
              <a:rPr lang="en-US" sz="1600" dirty="0">
                <a:solidFill>
                  <a:schemeClr val="tx1"/>
                </a:solidFill>
              </a:rPr>
              <a:t> </a:t>
            </a:r>
            <a:r>
              <a:rPr lang="en-US" sz="1600" dirty="0" err="1">
                <a:solidFill>
                  <a:schemeClr val="tx1"/>
                </a:solidFill>
              </a:rPr>
              <a:t>ruang</a:t>
            </a:r>
            <a:r>
              <a:rPr lang="en-US" sz="1600" dirty="0">
                <a:solidFill>
                  <a:schemeClr val="tx1"/>
                </a:solidFill>
              </a:rPr>
              <a:t> yang </a:t>
            </a:r>
            <a:r>
              <a:rPr lang="en-US" sz="1600" dirty="0" err="1">
                <a:solidFill>
                  <a:schemeClr val="tx1"/>
                </a:solidFill>
              </a:rPr>
              <a:t>tersedia</a:t>
            </a:r>
            <a:r>
              <a:rPr lang="en-US" sz="1600" dirty="0">
                <a:solidFill>
                  <a:schemeClr val="tx1"/>
                </a:solidFill>
              </a:rPr>
              <a:t> di </a:t>
            </a:r>
            <a:r>
              <a:rPr lang="en-US" sz="1600" dirty="0" err="1">
                <a:solidFill>
                  <a:schemeClr val="tx1"/>
                </a:solidFill>
              </a:rPr>
              <a:t>sekolah</a:t>
            </a:r>
            <a:r>
              <a:rPr lang="en-US" sz="1600" dirty="0">
                <a:solidFill>
                  <a:schemeClr val="tx1"/>
                </a:solidFill>
              </a:rPr>
              <a:t> </a:t>
            </a:r>
            <a:r>
              <a:rPr lang="en-US" sz="1600" dirty="0" err="1">
                <a:solidFill>
                  <a:schemeClr val="tx1"/>
                </a:solidFill>
              </a:rPr>
              <a:t>cenderung</a:t>
            </a:r>
            <a:r>
              <a:rPr lang="en-US" sz="1600" dirty="0">
                <a:solidFill>
                  <a:schemeClr val="tx1"/>
                </a:solidFill>
              </a:rPr>
              <a:t> </a:t>
            </a:r>
            <a:r>
              <a:rPr lang="en-US" sz="1600" dirty="0" err="1">
                <a:solidFill>
                  <a:schemeClr val="tx1"/>
                </a:solidFill>
              </a:rPr>
              <a:t>kecil</a:t>
            </a:r>
            <a:r>
              <a:rPr lang="en-US" sz="1600" dirty="0">
                <a:solidFill>
                  <a:schemeClr val="tx1"/>
                </a:solidFill>
              </a:rPr>
              <a:t>, yang </a:t>
            </a:r>
            <a:r>
              <a:rPr lang="en-US" sz="1600" dirty="0" err="1">
                <a:solidFill>
                  <a:schemeClr val="tx1"/>
                </a:solidFill>
              </a:rPr>
              <a:t>pastinya</a:t>
            </a:r>
            <a:r>
              <a:rPr lang="en-US" sz="1600" dirty="0">
                <a:solidFill>
                  <a:schemeClr val="tx1"/>
                </a:solidFill>
              </a:rPr>
              <a:t> </a:t>
            </a:r>
            <a:r>
              <a:rPr lang="en-US" sz="1600" dirty="0" err="1">
                <a:solidFill>
                  <a:schemeClr val="tx1"/>
                </a:solidFill>
              </a:rPr>
              <a:t>akan</a:t>
            </a:r>
            <a:r>
              <a:rPr lang="en-US" sz="1600" dirty="0">
                <a:solidFill>
                  <a:schemeClr val="tx1"/>
                </a:solidFill>
              </a:rPr>
              <a:t> </a:t>
            </a:r>
            <a:r>
              <a:rPr lang="en-US" sz="1600" dirty="0" err="1">
                <a:solidFill>
                  <a:schemeClr val="tx1"/>
                </a:solidFill>
              </a:rPr>
              <a:t>kurang</a:t>
            </a:r>
            <a:r>
              <a:rPr lang="en-US" sz="1600" dirty="0">
                <a:solidFill>
                  <a:schemeClr val="tx1"/>
                </a:solidFill>
              </a:rPr>
              <a:t> </a:t>
            </a:r>
            <a:r>
              <a:rPr lang="en-US" sz="1600" dirty="0" err="1">
                <a:solidFill>
                  <a:schemeClr val="tx1"/>
                </a:solidFill>
              </a:rPr>
              <a:t>efektif</a:t>
            </a:r>
            <a:r>
              <a:rPr lang="en-US" sz="1600" dirty="0">
                <a:solidFill>
                  <a:schemeClr val="tx1"/>
                </a:solidFill>
              </a:rPr>
              <a:t> </a:t>
            </a:r>
            <a:r>
              <a:rPr lang="en-US" sz="1600" dirty="0" err="1">
                <a:solidFill>
                  <a:schemeClr val="tx1"/>
                </a:solidFill>
              </a:rPr>
              <a:t>jika</a:t>
            </a:r>
            <a:r>
              <a:rPr lang="en-US" sz="1600" dirty="0">
                <a:solidFill>
                  <a:schemeClr val="tx1"/>
                </a:solidFill>
              </a:rPr>
              <a:t> </a:t>
            </a:r>
            <a:r>
              <a:rPr lang="en-US" sz="1600" dirty="0" err="1">
                <a:solidFill>
                  <a:schemeClr val="tx1"/>
                </a:solidFill>
              </a:rPr>
              <a:t>digunakan</a:t>
            </a:r>
            <a:r>
              <a:rPr lang="en-US" sz="1600" dirty="0">
                <a:solidFill>
                  <a:schemeClr val="tx1"/>
                </a:solidFill>
              </a:rPr>
              <a:t> </a:t>
            </a:r>
            <a:r>
              <a:rPr lang="en-US" sz="1600" dirty="0" err="1">
                <a:solidFill>
                  <a:schemeClr val="tx1"/>
                </a:solidFill>
              </a:rPr>
              <a:t>untuk</a:t>
            </a:r>
            <a:r>
              <a:rPr lang="en-US" sz="1600" dirty="0">
                <a:solidFill>
                  <a:schemeClr val="tx1"/>
                </a:solidFill>
              </a:rPr>
              <a:t> proses </a:t>
            </a:r>
            <a:r>
              <a:rPr lang="en-US" sz="1600" dirty="0" err="1">
                <a:solidFill>
                  <a:schemeClr val="tx1"/>
                </a:solidFill>
              </a:rPr>
              <a:t>pembelajaran</a:t>
            </a:r>
            <a:r>
              <a:rPr lang="en-US" sz="1600" dirty="0">
                <a:solidFill>
                  <a:schemeClr val="tx1"/>
                </a:solidFill>
              </a:rPr>
              <a:t> di </a:t>
            </a:r>
            <a:r>
              <a:rPr lang="en-US" sz="1600" dirty="0" err="1">
                <a:solidFill>
                  <a:schemeClr val="tx1"/>
                </a:solidFill>
              </a:rPr>
              <a:t>kelas</a:t>
            </a:r>
            <a:r>
              <a:rPr lang="en-US" sz="1600" dirty="0">
                <a:solidFill>
                  <a:schemeClr val="tx1"/>
                </a:solidFill>
              </a:rPr>
              <a:t>.</a:t>
            </a:r>
          </a:p>
          <a:p>
            <a:r>
              <a:rPr lang="en-US" sz="1600" dirty="0" err="1">
                <a:solidFill>
                  <a:schemeClr val="tx1"/>
                </a:solidFill>
              </a:rPr>
              <a:t>Ketiga</a:t>
            </a:r>
            <a:r>
              <a:rPr lang="en-US" sz="1600" dirty="0">
                <a:solidFill>
                  <a:schemeClr val="tx1"/>
                </a:solidFill>
              </a:rPr>
              <a:t>, </a:t>
            </a:r>
            <a:r>
              <a:rPr lang="en-US" sz="1600" dirty="0" err="1">
                <a:solidFill>
                  <a:schemeClr val="tx1"/>
                </a:solidFill>
              </a:rPr>
              <a:t>siswa</a:t>
            </a:r>
            <a:r>
              <a:rPr lang="en-US" sz="1600" dirty="0">
                <a:solidFill>
                  <a:schemeClr val="tx1"/>
                </a:solidFill>
              </a:rPr>
              <a:t> MI Al </a:t>
            </a:r>
            <a:r>
              <a:rPr lang="en-US" sz="1600" dirty="0" err="1">
                <a:solidFill>
                  <a:schemeClr val="tx1"/>
                </a:solidFill>
              </a:rPr>
              <a:t>Ishlah</a:t>
            </a:r>
            <a:r>
              <a:rPr lang="en-US" sz="1600" dirty="0">
                <a:solidFill>
                  <a:schemeClr val="tx1"/>
                </a:solidFill>
              </a:rPr>
              <a:t> </a:t>
            </a:r>
            <a:r>
              <a:rPr lang="en-US" sz="1600" dirty="0" err="1">
                <a:solidFill>
                  <a:schemeClr val="tx1"/>
                </a:solidFill>
              </a:rPr>
              <a:t>Bobos</a:t>
            </a:r>
            <a:r>
              <a:rPr lang="en-US" sz="1600" dirty="0">
                <a:solidFill>
                  <a:schemeClr val="tx1"/>
                </a:solidFill>
              </a:rPr>
              <a:t> </a:t>
            </a:r>
            <a:r>
              <a:rPr lang="en-US" sz="1600" dirty="0" err="1">
                <a:solidFill>
                  <a:schemeClr val="tx1"/>
                </a:solidFill>
              </a:rPr>
              <a:t>cenderung</a:t>
            </a:r>
            <a:r>
              <a:rPr lang="en-US" sz="1600" dirty="0">
                <a:solidFill>
                  <a:schemeClr val="tx1"/>
                </a:solidFill>
              </a:rPr>
              <a:t> </a:t>
            </a:r>
            <a:r>
              <a:rPr lang="en-US" sz="1600" dirty="0" err="1">
                <a:solidFill>
                  <a:schemeClr val="tx1"/>
                </a:solidFill>
              </a:rPr>
              <a:t>diam</a:t>
            </a:r>
            <a:r>
              <a:rPr lang="en-US" sz="1600" dirty="0">
                <a:solidFill>
                  <a:schemeClr val="tx1"/>
                </a:solidFill>
              </a:rPr>
              <a:t>/</a:t>
            </a:r>
            <a:r>
              <a:rPr lang="en-US" sz="1600" dirty="0" err="1">
                <a:solidFill>
                  <a:schemeClr val="tx1"/>
                </a:solidFill>
              </a:rPr>
              <a:t>pasif</a:t>
            </a:r>
            <a:r>
              <a:rPr lang="en-US" sz="1600" dirty="0">
                <a:solidFill>
                  <a:schemeClr val="tx1"/>
                </a:solidFill>
              </a:rPr>
              <a:t>. </a:t>
            </a:r>
            <a:r>
              <a:rPr lang="en-US" sz="1600" dirty="0" err="1">
                <a:solidFill>
                  <a:schemeClr val="tx1"/>
                </a:solidFill>
              </a:rPr>
              <a:t>Siswa</a:t>
            </a:r>
            <a:r>
              <a:rPr lang="en-US" sz="1600" dirty="0">
                <a:solidFill>
                  <a:schemeClr val="tx1"/>
                </a:solidFill>
              </a:rPr>
              <a:t> yang </a:t>
            </a:r>
            <a:r>
              <a:rPr lang="en-US" sz="1600" dirty="0" err="1">
                <a:solidFill>
                  <a:schemeClr val="tx1"/>
                </a:solidFill>
              </a:rPr>
              <a:t>diam</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pasif</a:t>
            </a:r>
            <a:r>
              <a:rPr lang="en-US" sz="1600" dirty="0">
                <a:solidFill>
                  <a:schemeClr val="tx1"/>
                </a:solidFill>
              </a:rPr>
              <a:t> di </a:t>
            </a:r>
            <a:r>
              <a:rPr lang="en-US" sz="1600" dirty="0" err="1">
                <a:solidFill>
                  <a:schemeClr val="tx1"/>
                </a:solidFill>
              </a:rPr>
              <a:t>dalam</a:t>
            </a:r>
            <a:r>
              <a:rPr lang="en-US" sz="1600" dirty="0">
                <a:solidFill>
                  <a:schemeClr val="tx1"/>
                </a:solidFill>
              </a:rPr>
              <a:t> </a:t>
            </a:r>
            <a:r>
              <a:rPr lang="en-US" sz="1600" dirty="0" err="1">
                <a:solidFill>
                  <a:schemeClr val="tx1"/>
                </a:solidFill>
              </a:rPr>
              <a:t>kelas</a:t>
            </a:r>
            <a:r>
              <a:rPr lang="en-US" sz="1600" dirty="0">
                <a:solidFill>
                  <a:schemeClr val="tx1"/>
                </a:solidFill>
              </a:rPr>
              <a:t> </a:t>
            </a:r>
            <a:r>
              <a:rPr lang="en-US" sz="1600" dirty="0" err="1">
                <a:solidFill>
                  <a:schemeClr val="tx1"/>
                </a:solidFill>
              </a:rPr>
              <a:t>bisa</a:t>
            </a:r>
            <a:r>
              <a:rPr lang="en-US" sz="1600" dirty="0">
                <a:solidFill>
                  <a:schemeClr val="tx1"/>
                </a:solidFill>
              </a:rPr>
              <a:t> </a:t>
            </a:r>
            <a:r>
              <a:rPr lang="en-US" sz="1600" dirty="0" err="1">
                <a:solidFill>
                  <a:schemeClr val="tx1"/>
                </a:solidFill>
              </a:rPr>
              <a:t>disebabkan</a:t>
            </a:r>
            <a:r>
              <a:rPr lang="en-US" sz="1600" dirty="0">
                <a:solidFill>
                  <a:schemeClr val="tx1"/>
                </a:solidFill>
              </a:rPr>
              <a:t> </a:t>
            </a:r>
            <a:r>
              <a:rPr lang="en-US" sz="1600" dirty="0" err="1">
                <a:solidFill>
                  <a:schemeClr val="tx1"/>
                </a:solidFill>
              </a:rPr>
              <a:t>oleh</a:t>
            </a:r>
            <a:r>
              <a:rPr lang="en-US" sz="1600" dirty="0">
                <a:solidFill>
                  <a:schemeClr val="tx1"/>
                </a:solidFill>
              </a:rPr>
              <a:t> </a:t>
            </a:r>
            <a:r>
              <a:rPr lang="en-US" sz="1600" dirty="0" err="1">
                <a:solidFill>
                  <a:schemeClr val="tx1"/>
                </a:solidFill>
              </a:rPr>
              <a:t>banyak</a:t>
            </a:r>
            <a:r>
              <a:rPr lang="en-US" sz="1600" dirty="0">
                <a:solidFill>
                  <a:schemeClr val="tx1"/>
                </a:solidFill>
              </a:rPr>
              <a:t> </a:t>
            </a:r>
            <a:r>
              <a:rPr lang="en-US" sz="1600" dirty="0" err="1">
                <a:solidFill>
                  <a:schemeClr val="tx1"/>
                </a:solidFill>
              </a:rPr>
              <a:t>faktor</a:t>
            </a:r>
            <a:r>
              <a:rPr lang="en-US" sz="1600" dirty="0">
                <a:solidFill>
                  <a:schemeClr val="tx1"/>
                </a:solidFill>
              </a:rPr>
              <a:t>. </a:t>
            </a:r>
            <a:r>
              <a:rPr lang="en-US" sz="1600" dirty="0" err="1">
                <a:solidFill>
                  <a:schemeClr val="tx1"/>
                </a:solidFill>
              </a:rPr>
              <a:t>Bisa</a:t>
            </a:r>
            <a:r>
              <a:rPr lang="en-US" sz="1600" dirty="0">
                <a:solidFill>
                  <a:schemeClr val="tx1"/>
                </a:solidFill>
              </a:rPr>
              <a:t> </a:t>
            </a:r>
            <a:r>
              <a:rPr lang="en-US" sz="1600" dirty="0" err="1">
                <a:solidFill>
                  <a:schemeClr val="tx1"/>
                </a:solidFill>
              </a:rPr>
              <a:t>karena</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belum</a:t>
            </a:r>
            <a:r>
              <a:rPr lang="en-US" sz="1600" dirty="0">
                <a:solidFill>
                  <a:schemeClr val="tx1"/>
                </a:solidFill>
              </a:rPr>
              <a:t> </a:t>
            </a:r>
            <a:r>
              <a:rPr lang="en-US" sz="1600" dirty="0" err="1">
                <a:solidFill>
                  <a:schemeClr val="tx1"/>
                </a:solidFill>
              </a:rPr>
              <a:t>memahami</a:t>
            </a:r>
            <a:r>
              <a:rPr lang="en-US" sz="1600" dirty="0">
                <a:solidFill>
                  <a:schemeClr val="tx1"/>
                </a:solidFill>
              </a:rPr>
              <a:t> </a:t>
            </a:r>
            <a:r>
              <a:rPr lang="en-US" sz="1600" dirty="0" err="1">
                <a:solidFill>
                  <a:schemeClr val="tx1"/>
                </a:solidFill>
              </a:rPr>
              <a:t>materi</a:t>
            </a:r>
            <a:r>
              <a:rPr lang="en-US" sz="1600" dirty="0">
                <a:solidFill>
                  <a:schemeClr val="tx1"/>
                </a:solidFill>
              </a:rPr>
              <a:t>, </a:t>
            </a:r>
            <a:r>
              <a:rPr lang="en-US" sz="1600" dirty="0" err="1">
                <a:solidFill>
                  <a:schemeClr val="tx1"/>
                </a:solidFill>
              </a:rPr>
              <a:t>sakit</a:t>
            </a:r>
            <a:r>
              <a:rPr lang="en-US" sz="1600" dirty="0">
                <a:solidFill>
                  <a:schemeClr val="tx1"/>
                </a:solidFill>
              </a:rPr>
              <a:t>, </a:t>
            </a:r>
            <a:r>
              <a:rPr lang="en-US" sz="1600" dirty="0" err="1">
                <a:solidFill>
                  <a:schemeClr val="tx1"/>
                </a:solidFill>
              </a:rPr>
              <a:t>tertekan</a:t>
            </a:r>
            <a:r>
              <a:rPr lang="en-US" sz="1600" dirty="0">
                <a:solidFill>
                  <a:schemeClr val="tx1"/>
                </a:solidFill>
              </a:rPr>
              <a:t>, </a:t>
            </a:r>
            <a:r>
              <a:rPr lang="en-US" sz="1600" dirty="0" err="1">
                <a:solidFill>
                  <a:schemeClr val="tx1"/>
                </a:solidFill>
              </a:rPr>
              <a:t>tidak</a:t>
            </a:r>
            <a:r>
              <a:rPr lang="en-US" sz="1600" dirty="0">
                <a:solidFill>
                  <a:schemeClr val="tx1"/>
                </a:solidFill>
              </a:rPr>
              <a:t> </a:t>
            </a:r>
            <a:r>
              <a:rPr lang="en-US" sz="1600" dirty="0" err="1">
                <a:solidFill>
                  <a:schemeClr val="tx1"/>
                </a:solidFill>
              </a:rPr>
              <a:t>merasa</a:t>
            </a:r>
            <a:r>
              <a:rPr lang="en-US" sz="1600" dirty="0">
                <a:solidFill>
                  <a:schemeClr val="tx1"/>
                </a:solidFill>
              </a:rPr>
              <a:t> </a:t>
            </a:r>
            <a:r>
              <a:rPr lang="en-US" sz="1600" dirty="0" err="1">
                <a:solidFill>
                  <a:schemeClr val="tx1"/>
                </a:solidFill>
              </a:rPr>
              <a:t>senang</a:t>
            </a:r>
            <a:r>
              <a:rPr lang="en-US" sz="1600" dirty="0">
                <a:solidFill>
                  <a:schemeClr val="tx1"/>
                </a:solidFill>
              </a:rPr>
              <a:t> di </a:t>
            </a:r>
            <a:r>
              <a:rPr lang="en-US" sz="1600" dirty="0" err="1">
                <a:solidFill>
                  <a:schemeClr val="tx1"/>
                </a:solidFill>
              </a:rPr>
              <a:t>dalam</a:t>
            </a:r>
            <a:r>
              <a:rPr lang="en-US" sz="1600" dirty="0">
                <a:solidFill>
                  <a:schemeClr val="tx1"/>
                </a:solidFill>
              </a:rPr>
              <a:t> </a:t>
            </a:r>
            <a:r>
              <a:rPr lang="en-US" sz="1600" dirty="0" err="1">
                <a:solidFill>
                  <a:schemeClr val="tx1"/>
                </a:solidFill>
              </a:rPr>
              <a:t>kelas</a:t>
            </a:r>
            <a:r>
              <a:rPr lang="en-US" sz="1600" dirty="0">
                <a:solidFill>
                  <a:schemeClr val="tx1"/>
                </a:solidFill>
              </a:rPr>
              <a:t> </a:t>
            </a:r>
            <a:r>
              <a:rPr lang="en-US" sz="1600" dirty="0" err="1">
                <a:solidFill>
                  <a:schemeClr val="tx1"/>
                </a:solidFill>
              </a:rPr>
              <a:t>sampai</a:t>
            </a:r>
            <a:r>
              <a:rPr lang="en-US" sz="1600" dirty="0">
                <a:solidFill>
                  <a:schemeClr val="tx1"/>
                </a:solidFill>
              </a:rPr>
              <a:t> </a:t>
            </a:r>
            <a:r>
              <a:rPr lang="en-US" sz="1600" dirty="0" err="1">
                <a:solidFill>
                  <a:schemeClr val="tx1"/>
                </a:solidFill>
              </a:rPr>
              <a:t>akhirnya</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tidak</a:t>
            </a:r>
            <a:r>
              <a:rPr lang="en-US" sz="1600" dirty="0">
                <a:solidFill>
                  <a:schemeClr val="tx1"/>
                </a:solidFill>
              </a:rPr>
              <a:t> </a:t>
            </a:r>
            <a:r>
              <a:rPr lang="en-US" sz="1600" dirty="0" err="1">
                <a:solidFill>
                  <a:schemeClr val="tx1"/>
                </a:solidFill>
              </a:rPr>
              <a:t>mau</a:t>
            </a:r>
            <a:r>
              <a:rPr lang="en-US" sz="1600" dirty="0">
                <a:solidFill>
                  <a:schemeClr val="tx1"/>
                </a:solidFill>
              </a:rPr>
              <a:t> </a:t>
            </a:r>
            <a:r>
              <a:rPr lang="en-US" sz="1600" dirty="0" err="1">
                <a:solidFill>
                  <a:schemeClr val="tx1"/>
                </a:solidFill>
              </a:rPr>
              <a:t>bertanya</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memili</a:t>
            </a:r>
            <a:r>
              <a:rPr lang="id-ID" sz="1600" dirty="0">
                <a:solidFill>
                  <a:schemeClr val="tx1"/>
                </a:solidFill>
              </a:rPr>
              <a:t>h u</a:t>
            </a:r>
            <a:r>
              <a:rPr lang="en-US" sz="1600" dirty="0" err="1">
                <a:solidFill>
                  <a:schemeClr val="tx1"/>
                </a:solidFill>
              </a:rPr>
              <a:t>ntuk</a:t>
            </a:r>
            <a:r>
              <a:rPr lang="en-US" sz="1600" dirty="0">
                <a:solidFill>
                  <a:schemeClr val="tx1"/>
                </a:solidFill>
              </a:rPr>
              <a:t> diam. </a:t>
            </a:r>
            <a:r>
              <a:rPr lang="en-US" sz="1600" dirty="0" err="1">
                <a:solidFill>
                  <a:schemeClr val="tx1"/>
                </a:solidFill>
              </a:rPr>
              <a:t>Dalam</a:t>
            </a:r>
            <a:r>
              <a:rPr lang="en-US" sz="1600" dirty="0">
                <a:solidFill>
                  <a:schemeClr val="tx1"/>
                </a:solidFill>
              </a:rPr>
              <a:t> </a:t>
            </a:r>
            <a:r>
              <a:rPr lang="en-US" sz="1600" dirty="0" err="1">
                <a:solidFill>
                  <a:schemeClr val="tx1"/>
                </a:solidFill>
              </a:rPr>
              <a:t>hal</a:t>
            </a:r>
            <a:r>
              <a:rPr lang="en-US" sz="1600" dirty="0">
                <a:solidFill>
                  <a:schemeClr val="tx1"/>
                </a:solidFill>
              </a:rPr>
              <a:t> </a:t>
            </a:r>
            <a:r>
              <a:rPr lang="en-US" sz="1600" dirty="0" err="1">
                <a:solidFill>
                  <a:schemeClr val="tx1"/>
                </a:solidFill>
              </a:rPr>
              <a:t>ini</a:t>
            </a:r>
            <a:r>
              <a:rPr lang="en-US" sz="1600" dirty="0">
                <a:solidFill>
                  <a:schemeClr val="tx1"/>
                </a:solidFill>
              </a:rPr>
              <a:t>, </a:t>
            </a:r>
            <a:r>
              <a:rPr lang="en-US" sz="1600" dirty="0" err="1">
                <a:solidFill>
                  <a:schemeClr val="tx1"/>
                </a:solidFill>
              </a:rPr>
              <a:t>penggunaan</a:t>
            </a:r>
            <a:r>
              <a:rPr lang="en-US" sz="1600" dirty="0">
                <a:solidFill>
                  <a:schemeClr val="tx1"/>
                </a:solidFill>
              </a:rPr>
              <a:t> media </a:t>
            </a:r>
            <a:r>
              <a:rPr lang="en-US" sz="1600" dirty="0" err="1">
                <a:solidFill>
                  <a:schemeClr val="tx1"/>
                </a:solidFill>
              </a:rPr>
              <a:t>konkret</a:t>
            </a:r>
            <a:r>
              <a:rPr lang="en-US" sz="1600" dirty="0">
                <a:solidFill>
                  <a:schemeClr val="tx1"/>
                </a:solidFill>
              </a:rPr>
              <a:t> </a:t>
            </a:r>
            <a:r>
              <a:rPr lang="en-US" sz="1600" dirty="0" err="1">
                <a:solidFill>
                  <a:schemeClr val="tx1"/>
                </a:solidFill>
              </a:rPr>
              <a:t>sangat</a:t>
            </a:r>
            <a:r>
              <a:rPr lang="en-US" sz="1600" dirty="0">
                <a:solidFill>
                  <a:schemeClr val="tx1"/>
                </a:solidFill>
              </a:rPr>
              <a:t> </a:t>
            </a:r>
            <a:r>
              <a:rPr lang="en-US" sz="1600" dirty="0" err="1">
                <a:solidFill>
                  <a:schemeClr val="tx1"/>
                </a:solidFill>
              </a:rPr>
              <a:t>dibutuhkan</a:t>
            </a:r>
            <a:r>
              <a:rPr lang="en-US" sz="1600" dirty="0">
                <a:solidFill>
                  <a:schemeClr val="tx1"/>
                </a:solidFill>
              </a:rPr>
              <a:t> </a:t>
            </a:r>
            <a:r>
              <a:rPr lang="en-US" sz="1600" dirty="0" err="1">
                <a:solidFill>
                  <a:schemeClr val="tx1"/>
                </a:solidFill>
              </a:rPr>
              <a:t>untuk</a:t>
            </a:r>
            <a:r>
              <a:rPr lang="en-US" sz="1600" dirty="0">
                <a:solidFill>
                  <a:schemeClr val="tx1"/>
                </a:solidFill>
              </a:rPr>
              <a:t> </a:t>
            </a:r>
            <a:r>
              <a:rPr lang="en-US" sz="1600" dirty="0" err="1">
                <a:solidFill>
                  <a:schemeClr val="tx1"/>
                </a:solidFill>
              </a:rPr>
              <a:t>mengaktifkan</a:t>
            </a:r>
            <a:r>
              <a:rPr lang="en-US" sz="1600" dirty="0">
                <a:solidFill>
                  <a:schemeClr val="tx1"/>
                </a:solidFill>
              </a:rPr>
              <a:t> </a:t>
            </a:r>
            <a:r>
              <a:rPr lang="en-US" sz="1600" dirty="0" err="1">
                <a:solidFill>
                  <a:schemeClr val="tx1"/>
                </a:solidFill>
              </a:rPr>
              <a:t>siswa</a:t>
            </a:r>
            <a:r>
              <a:rPr lang="en-US" sz="1600" dirty="0">
                <a:solidFill>
                  <a:schemeClr val="tx1"/>
                </a:solidFill>
              </a:rPr>
              <a:t> di </a:t>
            </a:r>
            <a:r>
              <a:rPr lang="en-US" sz="1600" dirty="0" err="1">
                <a:solidFill>
                  <a:schemeClr val="tx1"/>
                </a:solidFill>
              </a:rPr>
              <a:t>dalam</a:t>
            </a:r>
            <a:r>
              <a:rPr lang="en-US" sz="1600" dirty="0">
                <a:solidFill>
                  <a:schemeClr val="tx1"/>
                </a:solidFill>
              </a:rPr>
              <a:t> </a:t>
            </a:r>
            <a:r>
              <a:rPr lang="en-US" sz="1600" dirty="0" err="1">
                <a:solidFill>
                  <a:schemeClr val="tx1"/>
                </a:solidFill>
              </a:rPr>
              <a:t>kelas</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kelas</a:t>
            </a:r>
            <a:r>
              <a:rPr lang="en-US" sz="1600" dirty="0">
                <a:solidFill>
                  <a:schemeClr val="tx1"/>
                </a:solidFill>
              </a:rPr>
              <a:t> VI MI Al </a:t>
            </a:r>
            <a:r>
              <a:rPr lang="en-US" sz="1600" dirty="0" err="1">
                <a:solidFill>
                  <a:schemeClr val="tx1"/>
                </a:solidFill>
              </a:rPr>
              <a:t>Ishlah</a:t>
            </a:r>
            <a:r>
              <a:rPr lang="en-US" sz="1600" dirty="0">
                <a:solidFill>
                  <a:schemeClr val="tx1"/>
                </a:solidFill>
              </a:rPr>
              <a:t> </a:t>
            </a:r>
            <a:r>
              <a:rPr lang="en-US" sz="1600" dirty="0" err="1">
                <a:solidFill>
                  <a:schemeClr val="tx1"/>
                </a:solidFill>
              </a:rPr>
              <a:t>Bobos</a:t>
            </a:r>
            <a:r>
              <a:rPr lang="en-US" sz="1600" dirty="0">
                <a:solidFill>
                  <a:schemeClr val="tx1"/>
                </a:solidFill>
              </a:rPr>
              <a:t> </a:t>
            </a:r>
            <a:r>
              <a:rPr lang="en-US" sz="1600" dirty="0" err="1">
                <a:solidFill>
                  <a:schemeClr val="tx1"/>
                </a:solidFill>
              </a:rPr>
              <a:t>cenderung</a:t>
            </a:r>
            <a:r>
              <a:rPr lang="en-US" sz="1600" dirty="0">
                <a:solidFill>
                  <a:schemeClr val="tx1"/>
                </a:solidFill>
              </a:rPr>
              <a:t> </a:t>
            </a:r>
            <a:r>
              <a:rPr lang="en-US" sz="1600" dirty="0" err="1">
                <a:solidFill>
                  <a:schemeClr val="tx1"/>
                </a:solidFill>
              </a:rPr>
              <a:t>menyukai</a:t>
            </a:r>
            <a:r>
              <a:rPr lang="en-US" sz="1600" dirty="0">
                <a:solidFill>
                  <a:schemeClr val="tx1"/>
                </a:solidFill>
              </a:rPr>
              <a:t> </a:t>
            </a:r>
            <a:r>
              <a:rPr lang="en-US" sz="1600" dirty="0" err="1">
                <a:solidFill>
                  <a:schemeClr val="tx1"/>
                </a:solidFill>
              </a:rPr>
              <a:t>mata</a:t>
            </a:r>
            <a:r>
              <a:rPr lang="en-US" sz="1600" dirty="0">
                <a:solidFill>
                  <a:schemeClr val="tx1"/>
                </a:solidFill>
              </a:rPr>
              <a:t> </a:t>
            </a:r>
            <a:r>
              <a:rPr lang="en-US" sz="1600" dirty="0" err="1">
                <a:solidFill>
                  <a:schemeClr val="tx1"/>
                </a:solidFill>
              </a:rPr>
              <a:t>pelajaran</a:t>
            </a:r>
            <a:r>
              <a:rPr lang="en-US" sz="1600" dirty="0">
                <a:solidFill>
                  <a:schemeClr val="tx1"/>
                </a:solidFill>
              </a:rPr>
              <a:t> lain </a:t>
            </a:r>
            <a:r>
              <a:rPr lang="en-US" sz="1600" dirty="0" err="1">
                <a:solidFill>
                  <a:schemeClr val="tx1"/>
                </a:solidFill>
              </a:rPr>
              <a:t>selain</a:t>
            </a:r>
            <a:r>
              <a:rPr lang="en-US" sz="1600" dirty="0">
                <a:solidFill>
                  <a:schemeClr val="tx1"/>
                </a:solidFill>
              </a:rPr>
              <a:t> </a:t>
            </a:r>
            <a:r>
              <a:rPr lang="en-US" sz="1600" dirty="0" err="1">
                <a:solidFill>
                  <a:schemeClr val="tx1"/>
                </a:solidFill>
              </a:rPr>
              <a:t>matematika</a:t>
            </a:r>
            <a:r>
              <a:rPr lang="en-US" sz="1600" dirty="0">
                <a:solidFill>
                  <a:schemeClr val="tx1"/>
                </a:solidFill>
              </a:rPr>
              <a:t>.</a:t>
            </a:r>
          </a:p>
          <a:p>
            <a:r>
              <a:rPr lang="id-ID" sz="1600" dirty="0">
                <a:solidFill>
                  <a:schemeClr val="tx1"/>
                </a:solidFill>
              </a:rPr>
              <a:t>Keempat, 11 siswa dari jumlah 21 siswa kelas VI MI Al Ishlah Bobos seluruhnya nilai matematika semester ganjil masih di bawah kriteria ketuntasan minimal (KKM) yaitu 67, dengan demikian dapat dikatakan bahwa hasil belajar siswa kelas VI MI Al Ishlah Cirebon masih rendah.</a:t>
            </a:r>
            <a:endParaRPr lang="en-US" sz="1600" dirty="0">
              <a:solidFill>
                <a:schemeClr val="tx1"/>
              </a:solidFill>
            </a:endParaRPr>
          </a:p>
          <a:p>
            <a:r>
              <a:rPr lang="id-ID" sz="1600" dirty="0">
                <a:solidFill>
                  <a:schemeClr val="tx1"/>
                </a:solidFill>
              </a:rPr>
              <a:t>Agar siswa kelas VI MI Al Ishlah Bobos dapat memahami dan mengerti materi dengan baik, maka guru kelas VI MI Al Ishlah Bobos harus menguasai materi yang akan disampaikan, metode dan media yang tepat, memahami karakteristik anak, serta penguasaan kondisi kelas. Pemahaman ini perlu, agar guru dapat memberikan pengajaran yang baik dan sesuai dengan pertumbuhan dan kebutuhan siswa.</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215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5748" y="1182438"/>
            <a:ext cx="7812685" cy="3022169"/>
          </a:xfrm>
        </p:spPr>
        <p:style>
          <a:lnRef idx="1">
            <a:schemeClr val="accent4"/>
          </a:lnRef>
          <a:fillRef idx="1001">
            <a:schemeClr val="lt1"/>
          </a:fillRef>
          <a:effectRef idx="1">
            <a:schemeClr val="accent4"/>
          </a:effectRef>
          <a:fontRef idx="minor">
            <a:schemeClr val="dk1"/>
          </a:fontRef>
        </p:style>
        <p:txBody>
          <a:bodyPr/>
          <a:lstStyle/>
          <a:p>
            <a:pPr lvl="1" algn="l" rtl="0"/>
            <a:r>
              <a:rPr lang="id-ID" sz="2000" dirty="0" smtClean="0"/>
              <a:t>1. </a:t>
            </a:r>
            <a:r>
              <a:rPr lang="en-US" sz="2000" dirty="0" err="1" smtClean="0"/>
              <a:t>Bagaimana</a:t>
            </a:r>
            <a:r>
              <a:rPr lang="en-US" sz="2000" dirty="0" smtClean="0"/>
              <a:t> </a:t>
            </a:r>
            <a:r>
              <a:rPr lang="en-US" sz="2000" dirty="0"/>
              <a:t>proses </a:t>
            </a:r>
            <a:r>
              <a:rPr lang="en-US" sz="2000" dirty="0" err="1"/>
              <a:t>belajar</a:t>
            </a:r>
            <a:r>
              <a:rPr lang="en-US" sz="2000" dirty="0"/>
              <a:t> </a:t>
            </a:r>
            <a:r>
              <a:rPr lang="en-US" sz="2000" dirty="0" err="1"/>
              <a:t>matematika</a:t>
            </a:r>
            <a:r>
              <a:rPr lang="en-US" sz="2000" dirty="0"/>
              <a:t> </a:t>
            </a:r>
            <a:r>
              <a:rPr lang="en-US" sz="2000" dirty="0" err="1"/>
              <a:t>bangun</a:t>
            </a:r>
            <a:r>
              <a:rPr lang="en-US" sz="2000" dirty="0"/>
              <a:t> </a:t>
            </a:r>
            <a:r>
              <a:rPr lang="en-US" sz="2000" dirty="0" err="1"/>
              <a:t>ruang</a:t>
            </a:r>
            <a:r>
              <a:rPr lang="en-US" sz="2000" dirty="0"/>
              <a:t> </a:t>
            </a:r>
            <a:r>
              <a:rPr lang="en-US" sz="2000" dirty="0" err="1"/>
              <a:t>melalui</a:t>
            </a:r>
            <a:r>
              <a:rPr lang="en-US" sz="2000" dirty="0"/>
              <a:t> media </a:t>
            </a:r>
            <a:r>
              <a:rPr lang="en-US" sz="2000" dirty="0" err="1"/>
              <a:t>benda</a:t>
            </a:r>
            <a:r>
              <a:rPr lang="en-US" sz="2000" dirty="0"/>
              <a:t> </a:t>
            </a:r>
            <a:r>
              <a:rPr lang="en-US" sz="2000" dirty="0" err="1" smtClean="0"/>
              <a:t>konkret</a:t>
            </a:r>
            <a:r>
              <a:rPr lang="id-ID" sz="2000" dirty="0" smtClean="0"/>
              <a:t/>
            </a:r>
            <a:br>
              <a:rPr lang="id-ID" sz="2000" dirty="0" smtClean="0"/>
            </a:br>
            <a:r>
              <a:rPr lang="id-ID" sz="2000" dirty="0"/>
              <a:t/>
            </a:r>
            <a:br>
              <a:rPr lang="id-ID" sz="2000" dirty="0"/>
            </a:br>
            <a:r>
              <a:rPr lang="id-ID" sz="2000" dirty="0" smtClean="0"/>
              <a:t/>
            </a:r>
            <a:br>
              <a:rPr lang="id-ID" sz="2000" dirty="0" smtClean="0"/>
            </a:br>
            <a:r>
              <a:rPr lang="id-ID" sz="2000" dirty="0" smtClean="0"/>
              <a:t>2. </a:t>
            </a:r>
            <a:r>
              <a:rPr lang="en-US" sz="2000" dirty="0" err="1" smtClean="0"/>
              <a:t>Apakah</a:t>
            </a:r>
            <a:r>
              <a:rPr lang="en-US" sz="2000" dirty="0" smtClean="0"/>
              <a:t> </a:t>
            </a:r>
            <a:r>
              <a:rPr lang="en-US" sz="2000" dirty="0"/>
              <a:t>media </a:t>
            </a:r>
            <a:r>
              <a:rPr lang="en-US" sz="2000" dirty="0" err="1"/>
              <a:t>konkret</a:t>
            </a:r>
            <a:r>
              <a:rPr lang="en-US" sz="2000" dirty="0"/>
              <a:t> </a:t>
            </a:r>
            <a:r>
              <a:rPr lang="en-US" sz="2000" dirty="0" err="1"/>
              <a:t>dapat</a:t>
            </a:r>
            <a:r>
              <a:rPr lang="en-US" sz="2000" dirty="0"/>
              <a:t> </a:t>
            </a:r>
            <a:r>
              <a:rPr lang="en-US" sz="2000" dirty="0" err="1"/>
              <a:t>meningkatkan</a:t>
            </a:r>
            <a:r>
              <a:rPr lang="en-US" sz="2000" dirty="0"/>
              <a:t> </a:t>
            </a:r>
            <a:r>
              <a:rPr lang="en-US" sz="2000" dirty="0" err="1"/>
              <a:t>hasil</a:t>
            </a:r>
            <a:r>
              <a:rPr lang="en-US" sz="2000" dirty="0"/>
              <a:t> </a:t>
            </a:r>
            <a:r>
              <a:rPr lang="en-US" sz="2000" dirty="0" err="1"/>
              <a:t>belajar</a:t>
            </a:r>
            <a:r>
              <a:rPr lang="en-US" sz="2000" dirty="0"/>
              <a:t> </a:t>
            </a:r>
            <a:r>
              <a:rPr lang="en-US" sz="2000" dirty="0" err="1"/>
              <a:t>matematika</a:t>
            </a:r>
            <a:r>
              <a:rPr lang="en-US" sz="2000" dirty="0"/>
              <a:t> </a:t>
            </a:r>
            <a:r>
              <a:rPr lang="en-US" sz="2000" dirty="0" err="1"/>
              <a:t>bangun</a:t>
            </a:r>
            <a:r>
              <a:rPr lang="en-US" sz="2000" dirty="0"/>
              <a:t> </a:t>
            </a:r>
            <a:r>
              <a:rPr lang="en-US" sz="2000" dirty="0" err="1"/>
              <a:t>ruang</a:t>
            </a:r>
            <a:r>
              <a:rPr lang="en-US" sz="2000" dirty="0"/>
              <a:t> </a:t>
            </a:r>
            <a:r>
              <a:rPr lang="en-US" sz="2000" dirty="0" err="1"/>
              <a:t>pada</a:t>
            </a:r>
            <a:r>
              <a:rPr lang="en-US" sz="2000" dirty="0"/>
              <a:t> </a:t>
            </a:r>
            <a:r>
              <a:rPr lang="en-US" sz="2000" dirty="0" err="1"/>
              <a:t>siswa</a:t>
            </a:r>
            <a:r>
              <a:rPr lang="en-US" sz="2000" dirty="0"/>
              <a:t> </a:t>
            </a:r>
            <a:r>
              <a:rPr lang="en-US" sz="2000" dirty="0" err="1"/>
              <a:t>kelas</a:t>
            </a:r>
            <a:r>
              <a:rPr lang="en-US" sz="2000" dirty="0"/>
              <a:t> VI MI Al </a:t>
            </a:r>
            <a:r>
              <a:rPr lang="en-US" sz="2000" dirty="0" err="1"/>
              <a:t>Ishlah</a:t>
            </a:r>
            <a:r>
              <a:rPr lang="en-US" sz="2000" dirty="0"/>
              <a:t> </a:t>
            </a:r>
            <a:r>
              <a:rPr lang="en-US" sz="2000" dirty="0" err="1"/>
              <a:t>Bobos</a:t>
            </a:r>
            <a:r>
              <a:rPr lang="en-US" sz="2000" dirty="0"/>
              <a:t>?</a:t>
            </a:r>
            <a:br>
              <a:rPr lang="en-US" sz="2000" dirty="0"/>
            </a:br>
            <a:r>
              <a:rPr lang="id-ID" sz="2000" dirty="0" smtClean="0"/>
              <a:t/>
            </a:r>
            <a:br>
              <a:rPr lang="id-ID" sz="2000" dirty="0" smtClean="0"/>
            </a:br>
            <a:endParaRPr lang="en-US" sz="2000" b="1" dirty="0">
              <a:solidFill>
                <a:schemeClr val="tx1"/>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1015748" y="570688"/>
            <a:ext cx="2466412" cy="361507"/>
          </a:xfrm>
          <a:prstGeom prst="rect">
            <a:avLst/>
          </a:prstGeom>
        </p:spPr>
        <p:style>
          <a:lnRef idx="1">
            <a:schemeClr val="accent1"/>
          </a:lnRef>
          <a:fillRef idx="1001">
            <a:schemeClr val="lt1"/>
          </a:fillRef>
          <a:effectRef idx="1">
            <a:schemeClr val="accent1"/>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400" dirty="0" err="1" smtClean="0"/>
              <a:t>Perumusan</a:t>
            </a:r>
            <a:r>
              <a:rPr lang="en-US" sz="1400" dirty="0" smtClean="0"/>
              <a:t> </a:t>
            </a:r>
            <a:r>
              <a:rPr lang="en-US" sz="1400" dirty="0" err="1"/>
              <a:t>Masalah</a:t>
            </a:r>
            <a:endParaRPr lang="en-US" sz="1400" b="1" dirty="0">
              <a:solidFill>
                <a:schemeClr val="tx1"/>
              </a:solidFill>
            </a:endParaRPr>
          </a:p>
        </p:txBody>
      </p:sp>
    </p:spTree>
    <p:extLst>
      <p:ext uri="{BB962C8B-B14F-4D97-AF65-F5344CB8AC3E}">
        <p14:creationId xmlns:p14="http://schemas.microsoft.com/office/powerpoint/2010/main" val="251031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PENELITIAN</a:t>
            </a:r>
            <a:endParaRPr lang="en-US" dirty="0"/>
          </a:p>
        </p:txBody>
      </p:sp>
      <p:sp>
        <p:nvSpPr>
          <p:cNvPr id="3" name="Content Placeholder 2"/>
          <p:cNvSpPr>
            <a:spLocks noGrp="1"/>
          </p:cNvSpPr>
          <p:nvPr>
            <p:ph idx="1"/>
          </p:nvPr>
        </p:nvSpPr>
        <p:spPr/>
        <p:txBody>
          <a:bodyPr/>
          <a:lstStyle/>
          <a:p>
            <a:r>
              <a:rPr lang="en-US" dirty="0" smtClean="0"/>
              <a:t>1.Untuk </a:t>
            </a:r>
            <a:r>
              <a:rPr lang="en-US" dirty="0" err="1"/>
              <a:t>mengetahui</a:t>
            </a:r>
            <a:r>
              <a:rPr lang="en-US" dirty="0"/>
              <a:t> proses </a:t>
            </a:r>
            <a:r>
              <a:rPr lang="en-US" dirty="0" err="1"/>
              <a:t>pembelajaran</a:t>
            </a:r>
            <a:r>
              <a:rPr lang="en-US" dirty="0"/>
              <a:t> </a:t>
            </a:r>
            <a:r>
              <a:rPr lang="en-US" dirty="0" err="1"/>
              <a:t>Matematika</a:t>
            </a:r>
            <a:r>
              <a:rPr lang="en-US" dirty="0"/>
              <a:t> </a:t>
            </a:r>
            <a:r>
              <a:rPr lang="en-US" dirty="0" err="1"/>
              <a:t>materi</a:t>
            </a:r>
            <a:r>
              <a:rPr lang="en-US" dirty="0"/>
              <a:t> </a:t>
            </a:r>
            <a:r>
              <a:rPr lang="en-US" dirty="0" err="1"/>
              <a:t>Bangun</a:t>
            </a:r>
            <a:r>
              <a:rPr lang="en-US" dirty="0"/>
              <a:t> </a:t>
            </a:r>
            <a:r>
              <a:rPr lang="en-US" dirty="0" err="1"/>
              <a:t>Ruang</a:t>
            </a:r>
            <a:r>
              <a:rPr lang="en-US" dirty="0" smtClean="0"/>
              <a:t>.</a:t>
            </a:r>
          </a:p>
          <a:p>
            <a:endParaRPr lang="en-US" dirty="0"/>
          </a:p>
          <a:p>
            <a:endParaRPr lang="en-US" dirty="0"/>
          </a:p>
          <a:p>
            <a:r>
              <a:rPr lang="en-US" dirty="0" smtClean="0"/>
              <a:t>2.Untuk </a:t>
            </a:r>
            <a:r>
              <a:rPr lang="en-US" dirty="0" err="1"/>
              <a:t>mengetahui</a:t>
            </a:r>
            <a:r>
              <a:rPr lang="en-US" dirty="0"/>
              <a:t> </a:t>
            </a:r>
            <a:r>
              <a:rPr lang="en-US" dirty="0" err="1"/>
              <a:t>apakah</a:t>
            </a:r>
            <a:r>
              <a:rPr lang="en-US" dirty="0"/>
              <a:t> Media </a:t>
            </a:r>
            <a:r>
              <a:rPr lang="en-US" dirty="0" err="1"/>
              <a:t>Konkret</a:t>
            </a:r>
            <a:r>
              <a:rPr lang="en-US" dirty="0"/>
              <a:t> </a:t>
            </a:r>
            <a:r>
              <a:rPr lang="en-US" dirty="0" err="1"/>
              <a:t>dapat</a:t>
            </a:r>
            <a:r>
              <a:rPr lang="en-US" dirty="0"/>
              <a:t> </a:t>
            </a:r>
            <a:r>
              <a:rPr lang="en-US" dirty="0" err="1"/>
              <a:t>meningkatkan</a:t>
            </a:r>
            <a:r>
              <a:rPr lang="en-US" dirty="0"/>
              <a:t> </a:t>
            </a:r>
            <a:r>
              <a:rPr lang="en-US" dirty="0" err="1"/>
              <a:t>hasil</a:t>
            </a:r>
            <a:r>
              <a:rPr lang="en-US" dirty="0"/>
              <a:t> </a:t>
            </a:r>
            <a:r>
              <a:rPr lang="en-US" dirty="0" err="1"/>
              <a:t>belajar</a:t>
            </a:r>
            <a:r>
              <a:rPr lang="en-US" dirty="0"/>
              <a:t> </a:t>
            </a:r>
            <a:r>
              <a:rPr lang="en-US" dirty="0" err="1"/>
              <a:t>Matematika</a:t>
            </a:r>
            <a:r>
              <a:rPr lang="en-US" dirty="0"/>
              <a:t> </a:t>
            </a:r>
            <a:r>
              <a:rPr lang="en-US" dirty="0" err="1"/>
              <a:t>materi</a:t>
            </a:r>
            <a:r>
              <a:rPr lang="en-US" dirty="0"/>
              <a:t> </a:t>
            </a:r>
            <a:r>
              <a:rPr lang="en-US" dirty="0" err="1"/>
              <a:t>Bangun</a:t>
            </a:r>
            <a:r>
              <a:rPr lang="en-US" dirty="0"/>
              <a:t> </a:t>
            </a:r>
            <a:r>
              <a:rPr lang="en-US" dirty="0" err="1"/>
              <a:t>Ruang</a:t>
            </a:r>
            <a:r>
              <a:rPr lang="en-US" dirty="0"/>
              <a:t>.</a:t>
            </a:r>
          </a:p>
          <a:p>
            <a:endParaRPr lang="en-US" dirty="0"/>
          </a:p>
        </p:txBody>
      </p:sp>
    </p:spTree>
    <p:extLst>
      <p:ext uri="{BB962C8B-B14F-4D97-AF65-F5344CB8AC3E}">
        <p14:creationId xmlns:p14="http://schemas.microsoft.com/office/powerpoint/2010/main" val="2613782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88156" y="543074"/>
            <a:ext cx="2466412" cy="361507"/>
          </a:xfrm>
          <a:prstGeom prst="rect">
            <a:avLst/>
          </a:prstGeom>
        </p:spPr>
        <p:style>
          <a:lnRef idx="1">
            <a:schemeClr val="accent1"/>
          </a:lnRef>
          <a:fillRef idx="1001">
            <a:schemeClr val="lt1"/>
          </a:fillRef>
          <a:effectRef idx="1">
            <a:schemeClr val="accent1"/>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err="1" smtClean="0">
                <a:solidFill>
                  <a:schemeClr val="tx1"/>
                </a:solidFill>
              </a:rPr>
              <a:t>Manfaat</a:t>
            </a:r>
            <a:r>
              <a:rPr lang="en-US" sz="1600" b="1" dirty="0" smtClean="0">
                <a:solidFill>
                  <a:schemeClr val="tx1"/>
                </a:solidFill>
              </a:rPr>
              <a:t> </a:t>
            </a:r>
            <a:r>
              <a:rPr lang="en-US" sz="1600" b="1" dirty="0" err="1" smtClean="0">
                <a:solidFill>
                  <a:schemeClr val="tx1"/>
                </a:solidFill>
              </a:rPr>
              <a:t>Penelitian</a:t>
            </a:r>
            <a:endParaRPr lang="en-US" sz="1600" b="1" dirty="0">
              <a:solidFill>
                <a:schemeClr val="tx1"/>
              </a:solidFill>
            </a:endParaRPr>
          </a:p>
        </p:txBody>
      </p:sp>
      <p:sp>
        <p:nvSpPr>
          <p:cNvPr id="10" name="Title 1"/>
          <p:cNvSpPr txBox="1">
            <a:spLocks/>
          </p:cNvSpPr>
          <p:nvPr/>
        </p:nvSpPr>
        <p:spPr>
          <a:xfrm>
            <a:off x="888155" y="2515343"/>
            <a:ext cx="10307927" cy="3752602"/>
          </a:xfrm>
          <a:prstGeom prst="rect">
            <a:avLst/>
          </a:prstGeom>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r>
              <a:rPr lang="id-ID" sz="1800" dirty="0" smtClean="0">
                <a:solidFill>
                  <a:schemeClr val="tx1"/>
                </a:solidFill>
              </a:rPr>
              <a:t>1. </a:t>
            </a:r>
            <a:r>
              <a:rPr lang="en-US" sz="1800" dirty="0" err="1" smtClean="0">
                <a:solidFill>
                  <a:schemeClr val="tx1"/>
                </a:solidFill>
              </a:rPr>
              <a:t>Hasil</a:t>
            </a:r>
            <a:r>
              <a:rPr lang="en-US" sz="1800" dirty="0" smtClean="0">
                <a:solidFill>
                  <a:schemeClr val="tx1"/>
                </a:solidFill>
              </a:rPr>
              <a:t> </a:t>
            </a:r>
            <a:r>
              <a:rPr lang="en-US" sz="1800" dirty="0" err="1">
                <a:solidFill>
                  <a:schemeClr val="tx1"/>
                </a:solidFill>
              </a:rPr>
              <a:t>penelitian</a:t>
            </a:r>
            <a:r>
              <a:rPr lang="en-US" sz="1800" dirty="0">
                <a:solidFill>
                  <a:schemeClr val="tx1"/>
                </a:solidFill>
              </a:rPr>
              <a:t> </a:t>
            </a:r>
            <a:r>
              <a:rPr lang="en-US" sz="1800" dirty="0" err="1">
                <a:solidFill>
                  <a:schemeClr val="tx1"/>
                </a:solidFill>
              </a:rPr>
              <a:t>ini</a:t>
            </a:r>
            <a:r>
              <a:rPr lang="en-US" sz="1800" dirty="0">
                <a:solidFill>
                  <a:schemeClr val="tx1"/>
                </a:solidFill>
              </a:rPr>
              <a:t> </a:t>
            </a:r>
            <a:r>
              <a:rPr lang="en-US" sz="1800" dirty="0" err="1">
                <a:solidFill>
                  <a:schemeClr val="tx1"/>
                </a:solidFill>
              </a:rPr>
              <a:t>diharapkan</a:t>
            </a:r>
            <a:r>
              <a:rPr lang="en-US" sz="1800" dirty="0">
                <a:solidFill>
                  <a:schemeClr val="tx1"/>
                </a:solidFill>
              </a:rPr>
              <a:t> </a:t>
            </a:r>
            <a:r>
              <a:rPr lang="en-US" sz="1800" dirty="0" err="1">
                <a:solidFill>
                  <a:schemeClr val="tx1"/>
                </a:solidFill>
              </a:rPr>
              <a:t>dapat</a:t>
            </a:r>
            <a:r>
              <a:rPr lang="en-US" sz="1800" dirty="0">
                <a:solidFill>
                  <a:schemeClr val="tx1"/>
                </a:solidFill>
              </a:rPr>
              <a:t> </a:t>
            </a:r>
            <a:r>
              <a:rPr lang="en-US" sz="1800" dirty="0" err="1">
                <a:solidFill>
                  <a:schemeClr val="tx1"/>
                </a:solidFill>
              </a:rPr>
              <a:t>menambah</a:t>
            </a:r>
            <a:r>
              <a:rPr lang="en-US" sz="1800" dirty="0">
                <a:solidFill>
                  <a:schemeClr val="tx1"/>
                </a:solidFill>
              </a:rPr>
              <a:t> </a:t>
            </a:r>
            <a:r>
              <a:rPr lang="en-US" sz="1800" dirty="0" err="1">
                <a:solidFill>
                  <a:schemeClr val="tx1"/>
                </a:solidFill>
              </a:rPr>
              <a:t>pengetahuan</a:t>
            </a:r>
            <a:r>
              <a:rPr lang="en-US" sz="1800" dirty="0">
                <a:solidFill>
                  <a:schemeClr val="tx1"/>
                </a:solidFill>
              </a:rPr>
              <a:t>, </a:t>
            </a:r>
            <a:r>
              <a:rPr lang="en-US" sz="1800" dirty="0" err="1">
                <a:solidFill>
                  <a:schemeClr val="tx1"/>
                </a:solidFill>
              </a:rPr>
              <a:t>wawasan</a:t>
            </a:r>
            <a:r>
              <a:rPr lang="en-US" sz="1800" dirty="0">
                <a:solidFill>
                  <a:schemeClr val="tx1"/>
                </a:solidFill>
              </a:rPr>
              <a:t> </a:t>
            </a:r>
            <a:r>
              <a:rPr lang="en-US" sz="1800" dirty="0" err="1">
                <a:solidFill>
                  <a:schemeClr val="tx1"/>
                </a:solidFill>
              </a:rPr>
              <a:t>serta</a:t>
            </a:r>
            <a:r>
              <a:rPr lang="en-US" sz="1800" dirty="0">
                <a:solidFill>
                  <a:schemeClr val="tx1"/>
                </a:solidFill>
              </a:rPr>
              <a:t> </a:t>
            </a:r>
            <a:r>
              <a:rPr lang="en-US" sz="1800" dirty="0" err="1">
                <a:solidFill>
                  <a:schemeClr val="tx1"/>
                </a:solidFill>
              </a:rPr>
              <a:t>gambaran</a:t>
            </a:r>
            <a:r>
              <a:rPr lang="en-US" sz="1800" dirty="0">
                <a:solidFill>
                  <a:schemeClr val="tx1"/>
                </a:solidFill>
              </a:rPr>
              <a:t> </a:t>
            </a:r>
            <a:r>
              <a:rPr lang="en-US" sz="1800" dirty="0" err="1">
                <a:solidFill>
                  <a:schemeClr val="tx1"/>
                </a:solidFill>
              </a:rPr>
              <a:t>alternatif</a:t>
            </a:r>
            <a:r>
              <a:rPr lang="en-US" sz="1800" dirty="0">
                <a:solidFill>
                  <a:schemeClr val="tx1"/>
                </a:solidFill>
              </a:rPr>
              <a:t> </a:t>
            </a:r>
            <a:r>
              <a:rPr lang="en-US" sz="1800" dirty="0" err="1">
                <a:solidFill>
                  <a:schemeClr val="tx1"/>
                </a:solidFill>
              </a:rPr>
              <a:t>pembelajaran</a:t>
            </a:r>
            <a:r>
              <a:rPr lang="en-US" sz="1800" dirty="0">
                <a:solidFill>
                  <a:schemeClr val="tx1"/>
                </a:solidFill>
              </a:rPr>
              <a:t> </a:t>
            </a:r>
            <a:r>
              <a:rPr lang="en-US" sz="1800" dirty="0" err="1">
                <a:solidFill>
                  <a:schemeClr val="tx1"/>
                </a:solidFill>
              </a:rPr>
              <a:t>Matematika</a:t>
            </a:r>
            <a:r>
              <a:rPr lang="en-US" sz="1800" dirty="0">
                <a:solidFill>
                  <a:schemeClr val="tx1"/>
                </a:solidFill>
              </a:rPr>
              <a:t> </a:t>
            </a:r>
            <a:r>
              <a:rPr lang="en-US" sz="1800" dirty="0" err="1">
                <a:solidFill>
                  <a:schemeClr val="tx1"/>
                </a:solidFill>
              </a:rPr>
              <a:t>khususnya</a:t>
            </a:r>
            <a:r>
              <a:rPr lang="en-US" sz="1800" dirty="0">
                <a:solidFill>
                  <a:schemeClr val="tx1"/>
                </a:solidFill>
              </a:rPr>
              <a:t> </a:t>
            </a:r>
            <a:r>
              <a:rPr lang="en-US" sz="1800" dirty="0" err="1">
                <a:solidFill>
                  <a:schemeClr val="tx1"/>
                </a:solidFill>
              </a:rPr>
              <a:t>materi</a:t>
            </a:r>
            <a:r>
              <a:rPr lang="en-US" sz="1800" dirty="0">
                <a:solidFill>
                  <a:schemeClr val="tx1"/>
                </a:solidFill>
              </a:rPr>
              <a:t>  </a:t>
            </a:r>
            <a:r>
              <a:rPr lang="en-US" sz="1800" dirty="0" err="1">
                <a:solidFill>
                  <a:schemeClr val="tx1"/>
                </a:solidFill>
              </a:rPr>
              <a:t>bangun</a:t>
            </a:r>
            <a:r>
              <a:rPr lang="en-US" sz="1800" dirty="0">
                <a:solidFill>
                  <a:schemeClr val="tx1"/>
                </a:solidFill>
              </a:rPr>
              <a:t> </a:t>
            </a:r>
            <a:r>
              <a:rPr lang="en-US" sz="1800" dirty="0" err="1">
                <a:solidFill>
                  <a:schemeClr val="tx1"/>
                </a:solidFill>
              </a:rPr>
              <a:t>ruang</a:t>
            </a:r>
            <a:r>
              <a:rPr lang="en-US" sz="1800" dirty="0">
                <a:solidFill>
                  <a:schemeClr val="tx1"/>
                </a:solidFill>
              </a:rPr>
              <a:t> </a:t>
            </a:r>
            <a:r>
              <a:rPr lang="en-US" sz="1800" dirty="0" err="1">
                <a:solidFill>
                  <a:schemeClr val="tx1"/>
                </a:solidFill>
              </a:rPr>
              <a:t>melalui</a:t>
            </a:r>
            <a:r>
              <a:rPr lang="en-US" sz="1800" dirty="0">
                <a:solidFill>
                  <a:schemeClr val="tx1"/>
                </a:solidFill>
              </a:rPr>
              <a:t> media Benda </a:t>
            </a:r>
            <a:r>
              <a:rPr lang="en-US" sz="1800" dirty="0" err="1">
                <a:solidFill>
                  <a:schemeClr val="tx1"/>
                </a:solidFill>
              </a:rPr>
              <a:t>Konkret</a:t>
            </a:r>
            <a:r>
              <a:rPr lang="en-US" sz="1800" dirty="0">
                <a:solidFill>
                  <a:schemeClr val="tx1"/>
                </a:solidFill>
              </a:rPr>
              <a:t>.</a:t>
            </a:r>
          </a:p>
          <a:p>
            <a:pPr algn="just"/>
            <a:r>
              <a:rPr lang="en-US" sz="1800" dirty="0">
                <a:solidFill>
                  <a:schemeClr val="tx1"/>
                </a:solidFill>
              </a:rPr>
              <a:t>2. </a:t>
            </a:r>
            <a:r>
              <a:rPr lang="en-US" sz="1800" dirty="0" err="1">
                <a:solidFill>
                  <a:schemeClr val="tx1"/>
                </a:solidFill>
              </a:rPr>
              <a:t>Dapat</a:t>
            </a:r>
            <a:r>
              <a:rPr lang="en-US" sz="1800" dirty="0">
                <a:solidFill>
                  <a:schemeClr val="tx1"/>
                </a:solidFill>
              </a:rPr>
              <a:t> </a:t>
            </a:r>
            <a:r>
              <a:rPr lang="en-US" sz="1800" dirty="0" err="1">
                <a:solidFill>
                  <a:schemeClr val="tx1"/>
                </a:solidFill>
              </a:rPr>
              <a:t>dijadikan</a:t>
            </a:r>
            <a:r>
              <a:rPr lang="en-US" sz="1800" dirty="0">
                <a:solidFill>
                  <a:schemeClr val="tx1"/>
                </a:solidFill>
              </a:rPr>
              <a:t> </a:t>
            </a:r>
            <a:r>
              <a:rPr lang="en-US" sz="1800" dirty="0" err="1">
                <a:solidFill>
                  <a:schemeClr val="tx1"/>
                </a:solidFill>
              </a:rPr>
              <a:t>bahan</a:t>
            </a:r>
            <a:r>
              <a:rPr lang="en-US" sz="1800" dirty="0">
                <a:solidFill>
                  <a:schemeClr val="tx1"/>
                </a:solidFill>
              </a:rPr>
              <a:t> </a:t>
            </a:r>
            <a:r>
              <a:rPr lang="en-US" sz="1800" dirty="0" err="1">
                <a:solidFill>
                  <a:schemeClr val="tx1"/>
                </a:solidFill>
              </a:rPr>
              <a:t>perbandingan</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penelitian</a:t>
            </a:r>
            <a:r>
              <a:rPr lang="en-US" sz="1800" dirty="0">
                <a:solidFill>
                  <a:schemeClr val="tx1"/>
                </a:solidFill>
              </a:rPr>
              <a:t> </a:t>
            </a:r>
            <a:r>
              <a:rPr lang="en-US" sz="1800" dirty="0" err="1">
                <a:solidFill>
                  <a:schemeClr val="tx1"/>
                </a:solidFill>
              </a:rPr>
              <a:t>selanjutnya</a:t>
            </a:r>
            <a:endParaRPr lang="en-US" sz="1800" dirty="0">
              <a:solidFill>
                <a:schemeClr val="tx1"/>
              </a:solidFill>
            </a:endParaRPr>
          </a:p>
          <a:p>
            <a:pPr algn="just"/>
            <a:r>
              <a:rPr lang="en-US" sz="1800" dirty="0">
                <a:solidFill>
                  <a:schemeClr val="tx1"/>
                </a:solidFill>
              </a:rPr>
              <a:t>3. </a:t>
            </a:r>
            <a:r>
              <a:rPr lang="en-US" sz="1800" dirty="0" err="1">
                <a:solidFill>
                  <a:schemeClr val="tx1"/>
                </a:solidFill>
              </a:rPr>
              <a:t>dapat</a:t>
            </a:r>
            <a:r>
              <a:rPr lang="en-US" sz="1800" dirty="0">
                <a:solidFill>
                  <a:schemeClr val="tx1"/>
                </a:solidFill>
              </a:rPr>
              <a:t> </a:t>
            </a:r>
            <a:r>
              <a:rPr lang="en-US" sz="1800" dirty="0" err="1">
                <a:solidFill>
                  <a:schemeClr val="tx1"/>
                </a:solidFill>
              </a:rPr>
              <a:t>memberikan</a:t>
            </a:r>
            <a:r>
              <a:rPr lang="en-US" sz="1800" dirty="0">
                <a:solidFill>
                  <a:schemeClr val="tx1"/>
                </a:solidFill>
              </a:rPr>
              <a:t> </a:t>
            </a:r>
            <a:r>
              <a:rPr lang="en-US" sz="1800" dirty="0" err="1">
                <a:solidFill>
                  <a:schemeClr val="tx1"/>
                </a:solidFill>
              </a:rPr>
              <a:t>motivasi</a:t>
            </a:r>
            <a:r>
              <a:rPr lang="en-US" sz="1800" dirty="0">
                <a:solidFill>
                  <a:schemeClr val="tx1"/>
                </a:solidFill>
              </a:rPr>
              <a:t> </a:t>
            </a:r>
            <a:r>
              <a:rPr lang="en-US" sz="1800" dirty="0" err="1">
                <a:solidFill>
                  <a:schemeClr val="tx1"/>
                </a:solidFill>
              </a:rPr>
              <a:t>bagi</a:t>
            </a:r>
            <a:r>
              <a:rPr lang="en-US" sz="1800" dirty="0">
                <a:solidFill>
                  <a:schemeClr val="tx1"/>
                </a:solidFill>
              </a:rPr>
              <a:t> </a:t>
            </a:r>
            <a:r>
              <a:rPr lang="en-US" sz="1800" dirty="0" err="1">
                <a:solidFill>
                  <a:schemeClr val="tx1"/>
                </a:solidFill>
              </a:rPr>
              <a:t>tenaga</a:t>
            </a:r>
            <a:r>
              <a:rPr lang="en-US" sz="1800" dirty="0">
                <a:solidFill>
                  <a:schemeClr val="tx1"/>
                </a:solidFill>
              </a:rPr>
              <a:t> </a:t>
            </a:r>
            <a:r>
              <a:rPr lang="en-US" sz="1800" dirty="0" err="1">
                <a:solidFill>
                  <a:schemeClr val="tx1"/>
                </a:solidFill>
              </a:rPr>
              <a:t>pengajar</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lebih</a:t>
            </a:r>
            <a:r>
              <a:rPr lang="en-US" sz="1800" dirty="0">
                <a:solidFill>
                  <a:schemeClr val="tx1"/>
                </a:solidFill>
              </a:rPr>
              <a:t> </a:t>
            </a:r>
            <a:r>
              <a:rPr lang="en-US" sz="1800" dirty="0" err="1">
                <a:solidFill>
                  <a:schemeClr val="tx1"/>
                </a:solidFill>
              </a:rPr>
              <a:t>kreatif</a:t>
            </a:r>
            <a:r>
              <a:rPr lang="en-US" sz="1800" dirty="0">
                <a:solidFill>
                  <a:schemeClr val="tx1"/>
                </a:solidFill>
              </a:rPr>
              <a:t> </a:t>
            </a:r>
            <a:r>
              <a:rPr lang="en-US" sz="1800" dirty="0" err="1">
                <a:solidFill>
                  <a:schemeClr val="tx1"/>
                </a:solidFill>
              </a:rPr>
              <a:t>dan</a:t>
            </a:r>
            <a:r>
              <a:rPr lang="en-US" sz="1800" dirty="0">
                <a:solidFill>
                  <a:schemeClr val="tx1"/>
                </a:solidFill>
              </a:rPr>
              <a:t> </a:t>
            </a:r>
            <a:r>
              <a:rPr lang="en-US" sz="1800" dirty="0" err="1">
                <a:solidFill>
                  <a:schemeClr val="tx1"/>
                </a:solidFill>
              </a:rPr>
              <a:t>inovatif</a:t>
            </a:r>
            <a:r>
              <a:rPr lang="en-US" sz="1800" dirty="0">
                <a:solidFill>
                  <a:schemeClr val="tx1"/>
                </a:solidFill>
              </a:rPr>
              <a:t> </a:t>
            </a:r>
            <a:r>
              <a:rPr lang="en-US" sz="1800" dirty="0" err="1">
                <a:solidFill>
                  <a:schemeClr val="tx1"/>
                </a:solidFill>
              </a:rPr>
              <a:t>dalam</a:t>
            </a:r>
            <a:r>
              <a:rPr lang="en-US" sz="1800" dirty="0">
                <a:solidFill>
                  <a:schemeClr val="tx1"/>
                </a:solidFill>
              </a:rPr>
              <a:t> </a:t>
            </a:r>
            <a:r>
              <a:rPr lang="en-US" sz="1800" dirty="0" err="1">
                <a:solidFill>
                  <a:schemeClr val="tx1"/>
                </a:solidFill>
              </a:rPr>
              <a:t>menggunakan</a:t>
            </a:r>
            <a:r>
              <a:rPr lang="en-US" sz="1800" dirty="0">
                <a:solidFill>
                  <a:schemeClr val="tx1"/>
                </a:solidFill>
              </a:rPr>
              <a:t> media </a:t>
            </a:r>
            <a:r>
              <a:rPr lang="en-US" sz="1800" dirty="0" err="1">
                <a:solidFill>
                  <a:schemeClr val="tx1"/>
                </a:solidFill>
              </a:rPr>
              <a:t>Pembelajaran</a:t>
            </a:r>
            <a:r>
              <a:rPr lang="en-US" sz="1800" dirty="0">
                <a:solidFill>
                  <a:schemeClr val="tx1"/>
                </a:solidFill>
              </a:rPr>
              <a:t>.</a:t>
            </a:r>
          </a:p>
        </p:txBody>
      </p:sp>
    </p:spTree>
    <p:extLst>
      <p:ext uri="{BB962C8B-B14F-4D97-AF65-F5344CB8AC3E}">
        <p14:creationId xmlns:p14="http://schemas.microsoft.com/office/powerpoint/2010/main" val="309959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88155" y="1586238"/>
            <a:ext cx="10535406" cy="4930472"/>
          </a:xfrm>
          <a:prstGeom prst="rect">
            <a:avLst/>
          </a:prstGeom>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1600" dirty="0">
                <a:solidFill>
                  <a:schemeClr val="tx1"/>
                </a:solidFill>
              </a:rPr>
              <a:t>Menurut Dimyati Dan Mudjiono “2006” Hasil belajar ialah hasil yang dicapai dalam bentuk angka-angka atau skor setelah diberikan tes hasil belajar pada setiap akhir pembelajaran. </a:t>
            </a:r>
            <a:r>
              <a:rPr lang="en-US" sz="1600" dirty="0" err="1">
                <a:solidFill>
                  <a:schemeClr val="tx1"/>
                </a:solidFill>
              </a:rPr>
              <a:t>Nilai</a:t>
            </a:r>
            <a:r>
              <a:rPr lang="en-US" sz="1600" dirty="0">
                <a:solidFill>
                  <a:schemeClr val="tx1"/>
                </a:solidFill>
              </a:rPr>
              <a:t> yang </a:t>
            </a:r>
            <a:r>
              <a:rPr lang="en-US" sz="1600" dirty="0" err="1">
                <a:solidFill>
                  <a:schemeClr val="tx1"/>
                </a:solidFill>
              </a:rPr>
              <a:t>diperoleh</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menjadi</a:t>
            </a:r>
            <a:r>
              <a:rPr lang="en-US" sz="1600" dirty="0">
                <a:solidFill>
                  <a:schemeClr val="tx1"/>
                </a:solidFill>
              </a:rPr>
              <a:t> </a:t>
            </a:r>
            <a:r>
              <a:rPr lang="en-US" sz="1600" dirty="0" err="1">
                <a:solidFill>
                  <a:schemeClr val="tx1"/>
                </a:solidFill>
              </a:rPr>
              <a:t>acuan</a:t>
            </a:r>
            <a:r>
              <a:rPr lang="en-US" sz="1600" dirty="0">
                <a:solidFill>
                  <a:schemeClr val="tx1"/>
                </a:solidFill>
              </a:rPr>
              <a:t> </a:t>
            </a:r>
            <a:r>
              <a:rPr lang="en-US" sz="1600" dirty="0" err="1">
                <a:solidFill>
                  <a:schemeClr val="tx1"/>
                </a:solidFill>
              </a:rPr>
              <a:t>untuk</a:t>
            </a:r>
            <a:r>
              <a:rPr lang="en-US" sz="1600" dirty="0">
                <a:solidFill>
                  <a:schemeClr val="tx1"/>
                </a:solidFill>
              </a:rPr>
              <a:t> </a:t>
            </a:r>
            <a:r>
              <a:rPr lang="en-US" sz="1600" dirty="0" err="1">
                <a:solidFill>
                  <a:schemeClr val="tx1"/>
                </a:solidFill>
              </a:rPr>
              <a:t>melihat</a:t>
            </a:r>
            <a:r>
              <a:rPr lang="en-US" sz="1600" dirty="0">
                <a:solidFill>
                  <a:schemeClr val="tx1"/>
                </a:solidFill>
              </a:rPr>
              <a:t> </a:t>
            </a:r>
            <a:r>
              <a:rPr lang="en-US" sz="1600" dirty="0" err="1">
                <a:solidFill>
                  <a:schemeClr val="tx1"/>
                </a:solidFill>
              </a:rPr>
              <a:t>penguasaan</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menerima</a:t>
            </a:r>
            <a:r>
              <a:rPr lang="en-US" sz="1600" dirty="0">
                <a:solidFill>
                  <a:schemeClr val="tx1"/>
                </a:solidFill>
              </a:rPr>
              <a:t> </a:t>
            </a:r>
            <a:r>
              <a:rPr lang="en-US" sz="1600" dirty="0" err="1">
                <a:solidFill>
                  <a:schemeClr val="tx1"/>
                </a:solidFill>
              </a:rPr>
              <a:t>materi</a:t>
            </a:r>
            <a:r>
              <a:rPr lang="en-US" sz="1600" dirty="0">
                <a:solidFill>
                  <a:schemeClr val="tx1"/>
                </a:solidFill>
              </a:rPr>
              <a:t> </a:t>
            </a:r>
            <a:r>
              <a:rPr lang="en-US" sz="1600" dirty="0" err="1">
                <a:solidFill>
                  <a:schemeClr val="tx1"/>
                </a:solidFill>
              </a:rPr>
              <a:t>pelajaran</a:t>
            </a:r>
            <a:r>
              <a:rPr lang="en-US" sz="1600" dirty="0" smtClean="0">
                <a:solidFill>
                  <a:schemeClr val="tx1"/>
                </a:solidFill>
              </a:rPr>
              <a:t>.</a:t>
            </a:r>
            <a:endParaRPr lang="id-ID" sz="1600" dirty="0" smtClean="0">
              <a:solidFill>
                <a:schemeClr val="tx1"/>
              </a:solidFill>
            </a:endParaRPr>
          </a:p>
          <a:p>
            <a:endParaRPr lang="en-US" sz="1600" dirty="0">
              <a:solidFill>
                <a:schemeClr val="tx1"/>
              </a:solidFill>
            </a:endParaRPr>
          </a:p>
          <a:p>
            <a:r>
              <a:rPr lang="en-US" sz="1600" dirty="0" err="1">
                <a:solidFill>
                  <a:schemeClr val="tx1"/>
                </a:solidFill>
              </a:rPr>
              <a:t>Matematika</a:t>
            </a:r>
            <a:r>
              <a:rPr lang="en-US" sz="1600" dirty="0">
                <a:solidFill>
                  <a:schemeClr val="tx1"/>
                </a:solidFill>
              </a:rPr>
              <a:t> </a:t>
            </a:r>
            <a:r>
              <a:rPr lang="en-US" sz="1600" dirty="0" err="1">
                <a:solidFill>
                  <a:schemeClr val="tx1"/>
                </a:solidFill>
              </a:rPr>
              <a:t>merupakan</a:t>
            </a:r>
            <a:r>
              <a:rPr lang="en-US" sz="1600" dirty="0">
                <a:solidFill>
                  <a:schemeClr val="tx1"/>
                </a:solidFill>
              </a:rPr>
              <a:t> </a:t>
            </a:r>
            <a:r>
              <a:rPr lang="en-US" sz="1600" dirty="0" err="1">
                <a:solidFill>
                  <a:schemeClr val="tx1"/>
                </a:solidFill>
              </a:rPr>
              <a:t>ilmu</a:t>
            </a:r>
            <a:r>
              <a:rPr lang="en-US" sz="1600" dirty="0">
                <a:solidFill>
                  <a:schemeClr val="tx1"/>
                </a:solidFill>
              </a:rPr>
              <a:t> universal yang </a:t>
            </a:r>
            <a:r>
              <a:rPr lang="en-US" sz="1600" dirty="0" err="1">
                <a:solidFill>
                  <a:schemeClr val="tx1"/>
                </a:solidFill>
              </a:rPr>
              <a:t>mendasari</a:t>
            </a:r>
            <a:r>
              <a:rPr lang="en-US" sz="1600" dirty="0">
                <a:solidFill>
                  <a:schemeClr val="tx1"/>
                </a:solidFill>
              </a:rPr>
              <a:t> </a:t>
            </a:r>
            <a:r>
              <a:rPr lang="en-US" sz="1600" dirty="0" err="1">
                <a:solidFill>
                  <a:schemeClr val="tx1"/>
                </a:solidFill>
              </a:rPr>
              <a:t>perkembangan</a:t>
            </a:r>
            <a:r>
              <a:rPr lang="en-US" sz="1600" dirty="0">
                <a:solidFill>
                  <a:schemeClr val="tx1"/>
                </a:solidFill>
              </a:rPr>
              <a:t> </a:t>
            </a:r>
            <a:r>
              <a:rPr lang="en-US" sz="1600" dirty="0" err="1">
                <a:solidFill>
                  <a:schemeClr val="tx1"/>
                </a:solidFill>
              </a:rPr>
              <a:t>teknologi</a:t>
            </a:r>
            <a:r>
              <a:rPr lang="en-US" sz="1600" dirty="0">
                <a:solidFill>
                  <a:schemeClr val="tx1"/>
                </a:solidFill>
              </a:rPr>
              <a:t> modern, </a:t>
            </a:r>
            <a:r>
              <a:rPr lang="en-US" sz="1600" dirty="0" err="1">
                <a:solidFill>
                  <a:schemeClr val="tx1"/>
                </a:solidFill>
              </a:rPr>
              <a:t>serta</a:t>
            </a:r>
            <a:r>
              <a:rPr lang="en-US" sz="1600" dirty="0">
                <a:solidFill>
                  <a:schemeClr val="tx1"/>
                </a:solidFill>
              </a:rPr>
              <a:t> </a:t>
            </a:r>
            <a:r>
              <a:rPr lang="en-US" sz="1600" dirty="0" err="1">
                <a:solidFill>
                  <a:schemeClr val="tx1"/>
                </a:solidFill>
              </a:rPr>
              <a:t>mempunyai</a:t>
            </a:r>
            <a:r>
              <a:rPr lang="en-US" sz="1600" dirty="0">
                <a:solidFill>
                  <a:schemeClr val="tx1"/>
                </a:solidFill>
              </a:rPr>
              <a:t> </a:t>
            </a:r>
            <a:r>
              <a:rPr lang="en-US" sz="1600" dirty="0" err="1">
                <a:solidFill>
                  <a:schemeClr val="tx1"/>
                </a:solidFill>
              </a:rPr>
              <a:t>peran</a:t>
            </a:r>
            <a:r>
              <a:rPr lang="en-US" sz="1600" dirty="0">
                <a:solidFill>
                  <a:schemeClr val="tx1"/>
                </a:solidFill>
              </a:rPr>
              <a:t> </a:t>
            </a:r>
            <a:r>
              <a:rPr lang="en-US" sz="1600" dirty="0" err="1">
                <a:solidFill>
                  <a:schemeClr val="tx1"/>
                </a:solidFill>
              </a:rPr>
              <a:t>penting</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berbagai</a:t>
            </a:r>
            <a:r>
              <a:rPr lang="en-US" sz="1600" dirty="0">
                <a:solidFill>
                  <a:schemeClr val="tx1"/>
                </a:solidFill>
              </a:rPr>
              <a:t> </a:t>
            </a:r>
            <a:r>
              <a:rPr lang="en-US" sz="1600" dirty="0" err="1">
                <a:solidFill>
                  <a:schemeClr val="tx1"/>
                </a:solidFill>
              </a:rPr>
              <a:t>disiplin</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memajukan</a:t>
            </a:r>
            <a:r>
              <a:rPr lang="en-US" sz="1600" dirty="0">
                <a:solidFill>
                  <a:schemeClr val="tx1"/>
                </a:solidFill>
              </a:rPr>
              <a:t> </a:t>
            </a:r>
            <a:r>
              <a:rPr lang="en-US" sz="1600" dirty="0" err="1">
                <a:solidFill>
                  <a:schemeClr val="tx1"/>
                </a:solidFill>
              </a:rPr>
              <a:t>daya</a:t>
            </a:r>
            <a:r>
              <a:rPr lang="en-US" sz="1600" dirty="0">
                <a:solidFill>
                  <a:schemeClr val="tx1"/>
                </a:solidFill>
              </a:rPr>
              <a:t> </a:t>
            </a:r>
            <a:r>
              <a:rPr lang="en-US" sz="1600" dirty="0" err="1">
                <a:solidFill>
                  <a:schemeClr val="tx1"/>
                </a:solidFill>
              </a:rPr>
              <a:t>pikir</a:t>
            </a:r>
            <a:r>
              <a:rPr lang="en-US" sz="1600" dirty="0">
                <a:solidFill>
                  <a:schemeClr val="tx1"/>
                </a:solidFill>
              </a:rPr>
              <a:t> </a:t>
            </a:r>
            <a:r>
              <a:rPr lang="en-US" sz="1600" dirty="0" err="1">
                <a:solidFill>
                  <a:schemeClr val="tx1"/>
                </a:solidFill>
              </a:rPr>
              <a:t>manusia</a:t>
            </a:r>
            <a:r>
              <a:rPr lang="en-US" sz="1600" dirty="0">
                <a:solidFill>
                  <a:schemeClr val="tx1"/>
                </a:solidFill>
              </a:rPr>
              <a:t>. </a:t>
            </a:r>
            <a:r>
              <a:rPr lang="en-US" sz="1600" dirty="0" err="1">
                <a:solidFill>
                  <a:schemeClr val="tx1"/>
                </a:solidFill>
              </a:rPr>
              <a:t>Perkembangan</a:t>
            </a:r>
            <a:r>
              <a:rPr lang="en-US" sz="1600" dirty="0">
                <a:solidFill>
                  <a:schemeClr val="tx1"/>
                </a:solidFill>
              </a:rPr>
              <a:t> </a:t>
            </a:r>
            <a:r>
              <a:rPr lang="en-US" sz="1600" dirty="0" err="1">
                <a:solidFill>
                  <a:schemeClr val="tx1"/>
                </a:solidFill>
              </a:rPr>
              <a:t>pesat</a:t>
            </a:r>
            <a:r>
              <a:rPr lang="en-US" sz="1600" dirty="0">
                <a:solidFill>
                  <a:schemeClr val="tx1"/>
                </a:solidFill>
              </a:rPr>
              <a:t> </a:t>
            </a:r>
            <a:r>
              <a:rPr lang="en-US" sz="1600" dirty="0" err="1">
                <a:solidFill>
                  <a:schemeClr val="tx1"/>
                </a:solidFill>
              </a:rPr>
              <a:t>dibidang</a:t>
            </a:r>
            <a:r>
              <a:rPr lang="en-US" sz="1600" dirty="0">
                <a:solidFill>
                  <a:schemeClr val="tx1"/>
                </a:solidFill>
              </a:rPr>
              <a:t> </a:t>
            </a:r>
            <a:r>
              <a:rPr lang="en-US" sz="1600" dirty="0" err="1">
                <a:solidFill>
                  <a:schemeClr val="tx1"/>
                </a:solidFill>
              </a:rPr>
              <a:t>teknologi</a:t>
            </a:r>
            <a:r>
              <a:rPr lang="en-US" sz="1600" dirty="0">
                <a:solidFill>
                  <a:schemeClr val="tx1"/>
                </a:solidFill>
              </a:rPr>
              <a:t> </a:t>
            </a:r>
            <a:r>
              <a:rPr lang="en-US" sz="1600" dirty="0" err="1">
                <a:solidFill>
                  <a:schemeClr val="tx1"/>
                </a:solidFill>
              </a:rPr>
              <a:t>informasi</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komunikasi</a:t>
            </a:r>
            <a:r>
              <a:rPr lang="en-US" sz="1600" dirty="0">
                <a:solidFill>
                  <a:schemeClr val="tx1"/>
                </a:solidFill>
              </a:rPr>
              <a:t> </a:t>
            </a:r>
            <a:r>
              <a:rPr lang="en-US" sz="1600" dirty="0" err="1">
                <a:solidFill>
                  <a:schemeClr val="tx1"/>
                </a:solidFill>
              </a:rPr>
              <a:t>dewasa</a:t>
            </a:r>
            <a:r>
              <a:rPr lang="en-US" sz="1600" dirty="0">
                <a:solidFill>
                  <a:schemeClr val="tx1"/>
                </a:solidFill>
              </a:rPr>
              <a:t> </a:t>
            </a:r>
            <a:r>
              <a:rPr lang="en-US" sz="1600" dirty="0" err="1">
                <a:solidFill>
                  <a:schemeClr val="tx1"/>
                </a:solidFill>
              </a:rPr>
              <a:t>dilandasi</a:t>
            </a:r>
            <a:r>
              <a:rPr lang="en-US" sz="1600" dirty="0">
                <a:solidFill>
                  <a:schemeClr val="tx1"/>
                </a:solidFill>
              </a:rPr>
              <a:t> </a:t>
            </a:r>
            <a:r>
              <a:rPr lang="en-US" sz="1600" dirty="0" err="1">
                <a:solidFill>
                  <a:schemeClr val="tx1"/>
                </a:solidFill>
              </a:rPr>
              <a:t>oleh</a:t>
            </a:r>
            <a:r>
              <a:rPr lang="en-US" sz="1600" dirty="0">
                <a:solidFill>
                  <a:schemeClr val="tx1"/>
                </a:solidFill>
              </a:rPr>
              <a:t> </a:t>
            </a:r>
            <a:r>
              <a:rPr lang="en-US" sz="1600" dirty="0" err="1">
                <a:solidFill>
                  <a:schemeClr val="tx1"/>
                </a:solidFill>
              </a:rPr>
              <a:t>perkembangan</a:t>
            </a:r>
            <a:r>
              <a:rPr lang="en-US" sz="1600" dirty="0">
                <a:solidFill>
                  <a:schemeClr val="tx1"/>
                </a:solidFill>
              </a:rPr>
              <a:t> </a:t>
            </a:r>
            <a:r>
              <a:rPr lang="en-US" sz="1600" dirty="0" err="1">
                <a:solidFill>
                  <a:schemeClr val="tx1"/>
                </a:solidFill>
              </a:rPr>
              <a:t>matematika</a:t>
            </a:r>
            <a:r>
              <a:rPr lang="en-US" sz="1600" dirty="0">
                <a:solidFill>
                  <a:schemeClr val="tx1"/>
                </a:solidFill>
              </a:rPr>
              <a:t>. Mata </a:t>
            </a:r>
            <a:r>
              <a:rPr lang="en-US" sz="1600" dirty="0" err="1">
                <a:solidFill>
                  <a:schemeClr val="tx1"/>
                </a:solidFill>
              </a:rPr>
              <a:t>pelajaran</a:t>
            </a:r>
            <a:r>
              <a:rPr lang="en-US" sz="1600" dirty="0">
                <a:solidFill>
                  <a:schemeClr val="tx1"/>
                </a:solidFill>
              </a:rPr>
              <a:t> </a:t>
            </a:r>
            <a:r>
              <a:rPr lang="en-US" sz="1600" dirty="0" err="1">
                <a:solidFill>
                  <a:schemeClr val="tx1"/>
                </a:solidFill>
              </a:rPr>
              <a:t>matematika</a:t>
            </a:r>
            <a:r>
              <a:rPr lang="en-US" sz="1600" dirty="0">
                <a:solidFill>
                  <a:schemeClr val="tx1"/>
                </a:solidFill>
              </a:rPr>
              <a:t> </a:t>
            </a:r>
            <a:r>
              <a:rPr lang="en-US" sz="1600" dirty="0" err="1">
                <a:solidFill>
                  <a:schemeClr val="tx1"/>
                </a:solidFill>
              </a:rPr>
              <a:t>perlu</a:t>
            </a:r>
            <a:r>
              <a:rPr lang="en-US" sz="1600" dirty="0">
                <a:solidFill>
                  <a:schemeClr val="tx1"/>
                </a:solidFill>
              </a:rPr>
              <a:t> </a:t>
            </a:r>
            <a:r>
              <a:rPr lang="en-US" sz="1600" dirty="0" err="1">
                <a:solidFill>
                  <a:schemeClr val="tx1"/>
                </a:solidFill>
              </a:rPr>
              <a:t>diberikan</a:t>
            </a:r>
            <a:r>
              <a:rPr lang="en-US" sz="1600" dirty="0">
                <a:solidFill>
                  <a:schemeClr val="tx1"/>
                </a:solidFill>
              </a:rPr>
              <a:t> </a:t>
            </a:r>
            <a:r>
              <a:rPr lang="en-US" sz="1600" dirty="0" err="1">
                <a:solidFill>
                  <a:schemeClr val="tx1"/>
                </a:solidFill>
              </a:rPr>
              <a:t>kepada</a:t>
            </a:r>
            <a:r>
              <a:rPr lang="en-US" sz="1600" dirty="0">
                <a:solidFill>
                  <a:schemeClr val="tx1"/>
                </a:solidFill>
              </a:rPr>
              <a:t> </a:t>
            </a:r>
            <a:r>
              <a:rPr lang="en-US" sz="1600" dirty="0" err="1">
                <a:solidFill>
                  <a:schemeClr val="tx1"/>
                </a:solidFill>
              </a:rPr>
              <a:t>semua</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mulai</a:t>
            </a:r>
            <a:r>
              <a:rPr lang="en-US" sz="1600" dirty="0">
                <a:solidFill>
                  <a:schemeClr val="tx1"/>
                </a:solidFill>
              </a:rPr>
              <a:t> </a:t>
            </a:r>
            <a:r>
              <a:rPr lang="en-US" sz="1600" dirty="0" err="1">
                <a:solidFill>
                  <a:schemeClr val="tx1"/>
                </a:solidFill>
              </a:rPr>
              <a:t>dari</a:t>
            </a:r>
            <a:r>
              <a:rPr lang="en-US" sz="1600" dirty="0">
                <a:solidFill>
                  <a:schemeClr val="tx1"/>
                </a:solidFill>
              </a:rPr>
              <a:t> </a:t>
            </a:r>
            <a:r>
              <a:rPr lang="en-US" sz="1600" dirty="0" err="1">
                <a:solidFill>
                  <a:schemeClr val="tx1"/>
                </a:solidFill>
              </a:rPr>
              <a:t>sekolah</a:t>
            </a:r>
            <a:r>
              <a:rPr lang="en-US" sz="1600" dirty="0">
                <a:solidFill>
                  <a:schemeClr val="tx1"/>
                </a:solidFill>
              </a:rPr>
              <a:t> </a:t>
            </a:r>
            <a:r>
              <a:rPr lang="en-US" sz="1600" dirty="0" err="1">
                <a:solidFill>
                  <a:schemeClr val="tx1"/>
                </a:solidFill>
              </a:rPr>
              <a:t>dasar</a:t>
            </a:r>
            <a:r>
              <a:rPr lang="en-US" sz="1600" dirty="0">
                <a:solidFill>
                  <a:schemeClr val="tx1"/>
                </a:solidFill>
              </a:rPr>
              <a:t> </a:t>
            </a:r>
            <a:r>
              <a:rPr lang="en-US" sz="1600" dirty="0" err="1">
                <a:solidFill>
                  <a:schemeClr val="tx1"/>
                </a:solidFill>
              </a:rPr>
              <a:t>untuk</a:t>
            </a:r>
            <a:r>
              <a:rPr lang="en-US" sz="1600" dirty="0">
                <a:solidFill>
                  <a:schemeClr val="tx1"/>
                </a:solidFill>
              </a:rPr>
              <a:t> </a:t>
            </a:r>
            <a:r>
              <a:rPr lang="en-US" sz="1600" dirty="0" err="1">
                <a:solidFill>
                  <a:schemeClr val="tx1"/>
                </a:solidFill>
              </a:rPr>
              <a:t>membekali</a:t>
            </a:r>
            <a:r>
              <a:rPr lang="en-US" sz="1600" dirty="0">
                <a:solidFill>
                  <a:schemeClr val="tx1"/>
                </a:solidFill>
              </a:rPr>
              <a:t> </a:t>
            </a:r>
            <a:r>
              <a:rPr lang="en-US" sz="1600" dirty="0" err="1">
                <a:solidFill>
                  <a:schemeClr val="tx1"/>
                </a:solidFill>
              </a:rPr>
              <a:t>siswa</a:t>
            </a:r>
            <a:r>
              <a:rPr lang="en-US" sz="1600" dirty="0">
                <a:solidFill>
                  <a:schemeClr val="tx1"/>
                </a:solidFill>
              </a:rPr>
              <a:t> </a:t>
            </a:r>
            <a:r>
              <a:rPr lang="en-US" sz="1600" dirty="0" err="1">
                <a:solidFill>
                  <a:schemeClr val="tx1"/>
                </a:solidFill>
              </a:rPr>
              <a:t>dengan</a:t>
            </a:r>
            <a:r>
              <a:rPr lang="en-US" sz="1600" dirty="0">
                <a:solidFill>
                  <a:schemeClr val="tx1"/>
                </a:solidFill>
              </a:rPr>
              <a:t> </a:t>
            </a:r>
            <a:r>
              <a:rPr lang="en-US" sz="1600" dirty="0" err="1">
                <a:solidFill>
                  <a:schemeClr val="tx1"/>
                </a:solidFill>
              </a:rPr>
              <a:t>kemampuan</a:t>
            </a:r>
            <a:r>
              <a:rPr lang="en-US" sz="1600" dirty="0">
                <a:solidFill>
                  <a:schemeClr val="tx1"/>
                </a:solidFill>
              </a:rPr>
              <a:t> </a:t>
            </a:r>
            <a:r>
              <a:rPr lang="en-US" sz="1600" dirty="0" err="1">
                <a:solidFill>
                  <a:schemeClr val="tx1"/>
                </a:solidFill>
              </a:rPr>
              <a:t>berfikir</a:t>
            </a:r>
            <a:r>
              <a:rPr lang="en-US" sz="1600" dirty="0">
                <a:solidFill>
                  <a:schemeClr val="tx1"/>
                </a:solidFill>
              </a:rPr>
              <a:t> </a:t>
            </a:r>
            <a:r>
              <a:rPr lang="en-US" sz="1600" dirty="0" err="1">
                <a:solidFill>
                  <a:schemeClr val="tx1"/>
                </a:solidFill>
              </a:rPr>
              <a:t>logis</a:t>
            </a:r>
            <a:r>
              <a:rPr lang="en-US" sz="1600" dirty="0">
                <a:solidFill>
                  <a:schemeClr val="tx1"/>
                </a:solidFill>
              </a:rPr>
              <a:t>, </a:t>
            </a:r>
            <a:r>
              <a:rPr lang="en-US" sz="1600" dirty="0" err="1">
                <a:solidFill>
                  <a:schemeClr val="tx1"/>
                </a:solidFill>
              </a:rPr>
              <a:t>analitis</a:t>
            </a:r>
            <a:r>
              <a:rPr lang="en-US" sz="1600" dirty="0">
                <a:solidFill>
                  <a:schemeClr val="tx1"/>
                </a:solidFill>
              </a:rPr>
              <a:t>, </a:t>
            </a:r>
            <a:r>
              <a:rPr lang="en-US" sz="1600" dirty="0" err="1">
                <a:solidFill>
                  <a:schemeClr val="tx1"/>
                </a:solidFill>
              </a:rPr>
              <a:t>sistematis</a:t>
            </a:r>
            <a:r>
              <a:rPr lang="en-US" sz="1600" dirty="0">
                <a:solidFill>
                  <a:schemeClr val="tx1"/>
                </a:solidFill>
              </a:rPr>
              <a:t>, </a:t>
            </a:r>
            <a:r>
              <a:rPr lang="en-US" sz="1600" dirty="0" err="1">
                <a:solidFill>
                  <a:schemeClr val="tx1"/>
                </a:solidFill>
              </a:rPr>
              <a:t>kritis</a:t>
            </a:r>
            <a:r>
              <a:rPr lang="en-US" sz="1600" dirty="0">
                <a:solidFill>
                  <a:schemeClr val="tx1"/>
                </a:solidFill>
              </a:rPr>
              <a:t>, </a:t>
            </a:r>
            <a:r>
              <a:rPr lang="en-US" sz="1600" dirty="0" err="1">
                <a:solidFill>
                  <a:schemeClr val="tx1"/>
                </a:solidFill>
              </a:rPr>
              <a:t>dan</a:t>
            </a:r>
            <a:r>
              <a:rPr lang="en-US" sz="1600" dirty="0">
                <a:solidFill>
                  <a:schemeClr val="tx1"/>
                </a:solidFill>
              </a:rPr>
              <a:t> </a:t>
            </a:r>
            <a:r>
              <a:rPr lang="en-US" sz="1600" dirty="0" err="1">
                <a:solidFill>
                  <a:schemeClr val="tx1"/>
                </a:solidFill>
              </a:rPr>
              <a:t>kreatif</a:t>
            </a:r>
            <a:r>
              <a:rPr lang="en-US" sz="1600" dirty="0">
                <a:solidFill>
                  <a:schemeClr val="tx1"/>
                </a:solidFill>
              </a:rPr>
              <a:t>, </a:t>
            </a:r>
            <a:r>
              <a:rPr lang="en-US" sz="1600" dirty="0" err="1">
                <a:solidFill>
                  <a:schemeClr val="tx1"/>
                </a:solidFill>
              </a:rPr>
              <a:t>serta</a:t>
            </a:r>
            <a:r>
              <a:rPr lang="en-US" sz="1600" dirty="0">
                <a:solidFill>
                  <a:schemeClr val="tx1"/>
                </a:solidFill>
              </a:rPr>
              <a:t> </a:t>
            </a:r>
            <a:r>
              <a:rPr lang="en-US" sz="1600" dirty="0" err="1">
                <a:solidFill>
                  <a:schemeClr val="tx1"/>
                </a:solidFill>
              </a:rPr>
              <a:t>kemampuan</a:t>
            </a:r>
            <a:r>
              <a:rPr lang="en-US" sz="1600" dirty="0">
                <a:solidFill>
                  <a:schemeClr val="tx1"/>
                </a:solidFill>
              </a:rPr>
              <a:t> </a:t>
            </a:r>
            <a:r>
              <a:rPr lang="en-US" sz="1600" dirty="0" err="1">
                <a:solidFill>
                  <a:schemeClr val="tx1"/>
                </a:solidFill>
              </a:rPr>
              <a:t>bekerja</a:t>
            </a:r>
            <a:r>
              <a:rPr lang="en-US" sz="1600" dirty="0">
                <a:solidFill>
                  <a:schemeClr val="tx1"/>
                </a:solidFill>
              </a:rPr>
              <a:t> </a:t>
            </a:r>
            <a:r>
              <a:rPr lang="en-US" sz="1600" dirty="0" err="1">
                <a:solidFill>
                  <a:schemeClr val="tx1"/>
                </a:solidFill>
              </a:rPr>
              <a:t>sama</a:t>
            </a:r>
            <a:r>
              <a:rPr lang="en-US" sz="1600" dirty="0">
                <a:solidFill>
                  <a:schemeClr val="tx1"/>
                </a:solidFill>
              </a:rPr>
              <a:t> (BSNP</a:t>
            </a:r>
            <a:r>
              <a:rPr lang="en-US" sz="1600" dirty="0" smtClean="0">
                <a:solidFill>
                  <a:schemeClr val="tx1"/>
                </a:solidFill>
              </a:rPr>
              <a:t>)</a:t>
            </a:r>
            <a:endParaRPr lang="id-ID" sz="1600" dirty="0" smtClean="0">
              <a:solidFill>
                <a:schemeClr val="tx1"/>
              </a:solidFill>
            </a:endParaRPr>
          </a:p>
          <a:p>
            <a:endParaRPr lang="id-ID" sz="1600" dirty="0">
              <a:solidFill>
                <a:schemeClr val="tx1"/>
              </a:solidFill>
            </a:endParaRPr>
          </a:p>
          <a:p>
            <a:r>
              <a:rPr lang="id-ID" sz="1600" dirty="0">
                <a:solidFill>
                  <a:schemeClr val="tx1"/>
                </a:solidFill>
              </a:rPr>
              <a:t>menurut Kamus Besar Bahasa Indonesia, konkrit yaitu nyata, benar-benar ada (berwujud, dapat dilihat, dapat diraba,dsb). Jadi media konkret adalah segala sesuatu yang nyata dapat digunakan untuk menyalurkan pesan dari pengirim ke penerima sehingga dapat merangsang pikiran, perasaan, perhatian dan minat siswa sehingga proses pembelajaran dapat berjalan lebih efektif dan efesien menuju tercapainya tujuan yang diharapkan</a:t>
            </a:r>
            <a:endParaRPr lang="en-US" sz="1600" dirty="0">
              <a:solidFill>
                <a:schemeClr val="tx1"/>
              </a:solidFill>
            </a:endParaRPr>
          </a:p>
          <a:p>
            <a:endParaRPr lang="en-US" sz="1600" dirty="0"/>
          </a:p>
          <a:p>
            <a:pPr algn="just"/>
            <a:endParaRPr lang="en-US" sz="1600" dirty="0">
              <a:solidFill>
                <a:schemeClr val="tx1"/>
              </a:solidFill>
            </a:endParaRPr>
          </a:p>
          <a:p>
            <a:pPr algn="just"/>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148438" y="244690"/>
            <a:ext cx="1893681" cy="592438"/>
          </a:xfrm>
          <a:prstGeom prst="rect">
            <a:avLst/>
          </a:prstGeom>
        </p:spPr>
        <p:style>
          <a:lnRef idx="2">
            <a:schemeClr val="dk1"/>
          </a:lnRef>
          <a:fillRef idx="1001">
            <a:schemeClr val="lt1"/>
          </a:fillRef>
          <a:effectRef idx="0">
            <a:schemeClr val="dk1"/>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400" b="1" dirty="0" smtClean="0">
              <a:solidFill>
                <a:schemeClr val="tx1"/>
              </a:solidFill>
              <a:latin typeface="Times New Roman" panose="02020603050405020304" pitchFamily="18" charset="0"/>
              <a:cs typeface="Times New Roman" panose="02020603050405020304" pitchFamily="18" charset="0"/>
            </a:endParaRPr>
          </a:p>
          <a:p>
            <a:pPr algn="ctr"/>
            <a:r>
              <a:rPr lang="en-US" sz="1400" b="1" dirty="0" smtClean="0">
                <a:solidFill>
                  <a:schemeClr val="tx1"/>
                </a:solidFill>
                <a:latin typeface="Times New Roman" panose="02020603050405020304" pitchFamily="18" charset="0"/>
                <a:cs typeface="Times New Roman" panose="02020603050405020304" pitchFamily="18" charset="0"/>
              </a:rPr>
              <a:t>KAJIAN </a:t>
            </a:r>
            <a:r>
              <a:rPr lang="id-ID" sz="1400" b="1" dirty="0" smtClean="0">
                <a:solidFill>
                  <a:schemeClr val="tx1"/>
                </a:solidFill>
                <a:latin typeface="Times New Roman" panose="02020603050405020304" pitchFamily="18" charset="0"/>
                <a:cs typeface="Times New Roman" panose="02020603050405020304" pitchFamily="18" charset="0"/>
              </a:rPr>
              <a:t>PUSTAKA</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888155" y="1108202"/>
            <a:ext cx="2466412" cy="361507"/>
          </a:xfrm>
          <a:prstGeom prst="rect">
            <a:avLst/>
          </a:prstGeom>
        </p:spPr>
        <p:style>
          <a:lnRef idx="1">
            <a:schemeClr val="accent1"/>
          </a:lnRef>
          <a:fillRef idx="1001">
            <a:schemeClr val="lt1"/>
          </a:fillRef>
          <a:effectRef idx="1">
            <a:schemeClr val="accent1"/>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chemeClr val="tx1"/>
                </a:solidFill>
              </a:rPr>
              <a:t>A. </a:t>
            </a:r>
            <a:r>
              <a:rPr lang="en-US" sz="1600" b="1" dirty="0" err="1" smtClean="0">
                <a:solidFill>
                  <a:schemeClr val="tx1"/>
                </a:solidFill>
              </a:rPr>
              <a:t>Landasan</a:t>
            </a:r>
            <a:r>
              <a:rPr lang="en-US" sz="1600" b="1" dirty="0" smtClean="0">
                <a:solidFill>
                  <a:schemeClr val="tx1"/>
                </a:solidFill>
              </a:rPr>
              <a:t> </a:t>
            </a:r>
            <a:r>
              <a:rPr lang="en-US" sz="1600" b="1" dirty="0" err="1" smtClean="0">
                <a:solidFill>
                  <a:schemeClr val="tx1"/>
                </a:solidFill>
              </a:rPr>
              <a:t>Teori</a:t>
            </a:r>
            <a:endParaRPr lang="en-US" sz="1600" b="1" dirty="0">
              <a:solidFill>
                <a:schemeClr val="tx1"/>
              </a:solidFill>
            </a:endParaRPr>
          </a:p>
        </p:txBody>
      </p:sp>
    </p:spTree>
    <p:extLst>
      <p:ext uri="{BB962C8B-B14F-4D97-AF65-F5344CB8AC3E}">
        <p14:creationId xmlns:p14="http://schemas.microsoft.com/office/powerpoint/2010/main" val="21954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4"/>
                                        </p:tgtEl>
                                        <p:attrNameLst>
                                          <p:attrName>style.opacity</p:attrName>
                                        </p:attrNameLst>
                                      </p:cBhvr>
                                      <p:to>
                                        <p:strVal val="0.5"/>
                                      </p:to>
                                    </p:set>
                                    <p:animEffect filter="image" prLst="opacity: 0.5">
                                      <p:cBhvr rctx="IE">
                                        <p:cTn id="7" dur="indefinite"/>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6030" y="545909"/>
            <a:ext cx="11256623" cy="6021146"/>
          </a:xfrm>
          <a:prstGeom prst="rect">
            <a:avLst/>
          </a:prstGeom>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400" dirty="0">
              <a:solidFill>
                <a:schemeClr val="tx1"/>
              </a:solidFill>
            </a:endParaRPr>
          </a:p>
          <a:p>
            <a:pPr algn="ctr"/>
            <a:r>
              <a:rPr lang="id-ID" sz="2000" b="1" dirty="0">
                <a:solidFill>
                  <a:schemeClr val="tx1"/>
                </a:solidFill>
              </a:rPr>
              <a:t>METODOLOGI </a:t>
            </a:r>
            <a:r>
              <a:rPr lang="id-ID" sz="2000" b="1" dirty="0" smtClean="0">
                <a:solidFill>
                  <a:schemeClr val="tx1"/>
                </a:solidFill>
              </a:rPr>
              <a:t>PENELITIAN</a:t>
            </a:r>
            <a:endParaRPr lang="en-US" sz="1400" dirty="0">
              <a:solidFill>
                <a:schemeClr val="tx1"/>
              </a:solidFill>
            </a:endParaRPr>
          </a:p>
          <a:p>
            <a:pPr algn="just"/>
            <a:r>
              <a:rPr lang="id-ID" sz="2000" dirty="0">
                <a:solidFill>
                  <a:schemeClr val="tx1"/>
                </a:solidFill>
              </a:rPr>
              <a:t> </a:t>
            </a:r>
            <a:endParaRPr lang="en-US" sz="1400" dirty="0">
              <a:solidFill>
                <a:schemeClr val="tx1"/>
              </a:solidFill>
            </a:endParaRPr>
          </a:p>
          <a:p>
            <a:pPr lvl="0"/>
            <a:r>
              <a:rPr lang="id-ID" sz="1400" b="1" dirty="0">
                <a:solidFill>
                  <a:schemeClr val="tx1"/>
                </a:solidFill>
              </a:rPr>
              <a:t>Subjek, </a:t>
            </a:r>
            <a:r>
              <a:rPr lang="id-ID" sz="1400" b="1" dirty="0" smtClean="0">
                <a:solidFill>
                  <a:schemeClr val="tx1"/>
                </a:solidFill>
              </a:rPr>
              <a:t>Tempat dan Waktu Penelitian</a:t>
            </a:r>
            <a:endParaRPr lang="en-US" sz="1400" dirty="0">
              <a:solidFill>
                <a:schemeClr val="tx1"/>
              </a:solidFill>
            </a:endParaRPr>
          </a:p>
          <a:p>
            <a:r>
              <a:rPr lang="id-ID" sz="1400" dirty="0">
                <a:solidFill>
                  <a:schemeClr val="tx1"/>
                </a:solidFill>
              </a:rPr>
              <a:t>Dalam </a:t>
            </a:r>
            <a:r>
              <a:rPr lang="id-ID" sz="1400" dirty="0" smtClean="0">
                <a:solidFill>
                  <a:schemeClr val="tx1"/>
                </a:solidFill>
              </a:rPr>
              <a:t>penelitian ini yang dijadikan sebagai subjek penelitian adalah seluruh siswa kelas </a:t>
            </a:r>
            <a:r>
              <a:rPr lang="id-ID" sz="1400" dirty="0" smtClean="0">
                <a:solidFill>
                  <a:schemeClr val="tx1"/>
                </a:solidFill>
              </a:rPr>
              <a:t>V</a:t>
            </a:r>
            <a:r>
              <a:rPr lang="en-US" sz="1400" dirty="0" smtClean="0">
                <a:solidFill>
                  <a:schemeClr val="tx1"/>
                </a:solidFill>
              </a:rPr>
              <a:t>I </a:t>
            </a:r>
            <a:r>
              <a:rPr lang="id-ID" sz="1400" dirty="0" smtClean="0">
                <a:solidFill>
                  <a:schemeClr val="tx1"/>
                </a:solidFill>
              </a:rPr>
              <a:t>MIS </a:t>
            </a:r>
            <a:r>
              <a:rPr lang="id-ID" sz="1400" dirty="0" smtClean="0">
                <a:solidFill>
                  <a:schemeClr val="tx1"/>
                </a:solidFill>
              </a:rPr>
              <a:t>Al-Ishlah Desa Bobos</a:t>
            </a:r>
            <a:r>
              <a:rPr lang="id-ID" sz="1400" dirty="0">
                <a:solidFill>
                  <a:schemeClr val="tx1"/>
                </a:solidFill>
              </a:rPr>
              <a:t>. </a:t>
            </a:r>
            <a:r>
              <a:rPr lang="id-ID" sz="1400" dirty="0" smtClean="0">
                <a:solidFill>
                  <a:schemeClr val="tx1"/>
                </a:solidFill>
              </a:rPr>
              <a:t>Dengan jumlah laki-laki sebanyak </a:t>
            </a:r>
            <a:r>
              <a:rPr lang="id-ID" sz="1400" dirty="0">
                <a:solidFill>
                  <a:schemeClr val="tx1"/>
                </a:solidFill>
              </a:rPr>
              <a:t>8</a:t>
            </a:r>
            <a:r>
              <a:rPr lang="id-ID" sz="1400" dirty="0" smtClean="0">
                <a:solidFill>
                  <a:schemeClr val="tx1"/>
                </a:solidFill>
              </a:rPr>
              <a:t> orang dan yang perempuan berjumlah 14 orang</a:t>
            </a:r>
            <a:r>
              <a:rPr lang="id-ID" sz="1400" dirty="0">
                <a:solidFill>
                  <a:schemeClr val="tx1"/>
                </a:solidFill>
              </a:rPr>
              <a:t>.</a:t>
            </a:r>
            <a:endParaRPr lang="en-US" sz="1400" b="1" dirty="0" smtClean="0">
              <a:solidFill>
                <a:schemeClr val="tx1"/>
              </a:solidFill>
            </a:endParaRPr>
          </a:p>
          <a:p>
            <a:pPr lvl="0"/>
            <a:endParaRPr lang="en-US" sz="1400" b="1" dirty="0" smtClean="0">
              <a:solidFill>
                <a:schemeClr val="tx1"/>
              </a:solidFill>
            </a:endParaRPr>
          </a:p>
          <a:p>
            <a:pPr algn="just"/>
            <a:r>
              <a:rPr lang="en-US" sz="1400" dirty="0" err="1">
                <a:solidFill>
                  <a:schemeClr val="tx1"/>
                </a:solidFill>
              </a:rPr>
              <a:t>Penelitian</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menggunakan</a:t>
            </a:r>
            <a:r>
              <a:rPr lang="en-US" sz="1400" dirty="0">
                <a:solidFill>
                  <a:schemeClr val="tx1"/>
                </a:solidFill>
              </a:rPr>
              <a:t> </a:t>
            </a:r>
            <a:r>
              <a:rPr lang="en-US" sz="1400" dirty="0" err="1">
                <a:solidFill>
                  <a:schemeClr val="tx1"/>
                </a:solidFill>
              </a:rPr>
              <a:t>pendekatan</a:t>
            </a:r>
            <a:r>
              <a:rPr lang="en-US" sz="1400" dirty="0">
                <a:solidFill>
                  <a:schemeClr val="tx1"/>
                </a:solidFill>
              </a:rPr>
              <a:t> </a:t>
            </a:r>
            <a:r>
              <a:rPr lang="en-US" sz="1400" dirty="0" err="1">
                <a:solidFill>
                  <a:schemeClr val="tx1"/>
                </a:solidFill>
              </a:rPr>
              <a:t>deskriptif</a:t>
            </a:r>
            <a:r>
              <a:rPr lang="en-US" sz="1400" dirty="0">
                <a:solidFill>
                  <a:schemeClr val="tx1"/>
                </a:solidFill>
              </a:rPr>
              <a:t> </a:t>
            </a:r>
            <a:r>
              <a:rPr lang="en-US" sz="1400" dirty="0" err="1">
                <a:solidFill>
                  <a:schemeClr val="tx1"/>
                </a:solidFill>
              </a:rPr>
              <a:t>dengan</a:t>
            </a:r>
            <a:r>
              <a:rPr lang="en-US" sz="1400" dirty="0">
                <a:solidFill>
                  <a:schemeClr val="tx1"/>
                </a:solidFill>
              </a:rPr>
              <a:t> </a:t>
            </a:r>
            <a:r>
              <a:rPr lang="en-US" sz="1400" dirty="0" err="1">
                <a:solidFill>
                  <a:schemeClr val="tx1"/>
                </a:solidFill>
              </a:rPr>
              <a:t>tujuan</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mendeskripsikan</a:t>
            </a:r>
            <a:r>
              <a:rPr lang="en-US" sz="1400" dirty="0">
                <a:solidFill>
                  <a:schemeClr val="tx1"/>
                </a:solidFill>
              </a:rPr>
              <a:t>  </a:t>
            </a:r>
            <a:r>
              <a:rPr lang="en-US" sz="1400" dirty="0" err="1">
                <a:solidFill>
                  <a:schemeClr val="tx1"/>
                </a:solidFill>
              </a:rPr>
              <a:t>objek</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ataupun</a:t>
            </a:r>
            <a:r>
              <a:rPr lang="en-US" sz="1400" dirty="0">
                <a:solidFill>
                  <a:schemeClr val="tx1"/>
                </a:solidFill>
              </a:rPr>
              <a:t> </a:t>
            </a:r>
            <a:r>
              <a:rPr lang="en-US" sz="1400" dirty="0" err="1">
                <a:solidFill>
                  <a:schemeClr val="tx1"/>
                </a:solidFill>
              </a:rPr>
              <a:t>hasil</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Jenis</a:t>
            </a:r>
            <a:r>
              <a:rPr lang="en-US" sz="1400" dirty="0">
                <a:solidFill>
                  <a:schemeClr val="tx1"/>
                </a:solidFill>
              </a:rPr>
              <a:t> </a:t>
            </a:r>
            <a:r>
              <a:rPr lang="en-US" sz="1400" dirty="0" err="1">
                <a:solidFill>
                  <a:schemeClr val="tx1"/>
                </a:solidFill>
              </a:rPr>
              <a:t>penelitian</a:t>
            </a:r>
            <a:r>
              <a:rPr lang="en-US" sz="1400" dirty="0">
                <a:solidFill>
                  <a:schemeClr val="tx1"/>
                </a:solidFill>
              </a:rPr>
              <a:t> yang </a:t>
            </a:r>
            <a:r>
              <a:rPr lang="en-US" sz="1400" dirty="0" err="1">
                <a:solidFill>
                  <a:schemeClr val="tx1"/>
                </a:solidFill>
              </a:rPr>
              <a:t>digunakan</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adalah</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kuantitatif</a:t>
            </a:r>
            <a:r>
              <a:rPr lang="en-US" sz="1400" dirty="0" smtClean="0">
                <a:solidFill>
                  <a:schemeClr val="tx1"/>
                </a:solidFill>
              </a:rPr>
              <a:t>.</a:t>
            </a:r>
            <a:endParaRPr lang="id-ID" sz="1400" dirty="0" smtClean="0">
              <a:solidFill>
                <a:schemeClr val="tx1"/>
              </a:solidFill>
            </a:endParaRPr>
          </a:p>
          <a:p>
            <a:pPr algn="just"/>
            <a:r>
              <a:rPr lang="en-US" sz="1400" dirty="0" smtClean="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kuantitatif</a:t>
            </a:r>
            <a:r>
              <a:rPr lang="en-US" sz="1400" dirty="0">
                <a:solidFill>
                  <a:schemeClr val="tx1"/>
                </a:solidFill>
              </a:rPr>
              <a:t>  </a:t>
            </a:r>
            <a:r>
              <a:rPr lang="en-US" sz="1400" dirty="0" err="1">
                <a:solidFill>
                  <a:schemeClr val="tx1"/>
                </a:solidFill>
              </a:rPr>
              <a:t>merupakan</a:t>
            </a:r>
            <a:r>
              <a:rPr lang="en-US" sz="1400" dirty="0">
                <a:solidFill>
                  <a:schemeClr val="tx1"/>
                </a:solidFill>
              </a:rPr>
              <a:t> </a:t>
            </a:r>
            <a:r>
              <a:rPr lang="en-US" sz="1400" dirty="0" err="1">
                <a:solidFill>
                  <a:schemeClr val="tx1"/>
                </a:solidFill>
              </a:rPr>
              <a:t>salah</a:t>
            </a:r>
            <a:r>
              <a:rPr lang="en-US" sz="1400" dirty="0">
                <a:solidFill>
                  <a:schemeClr val="tx1"/>
                </a:solidFill>
              </a:rPr>
              <a:t> </a:t>
            </a:r>
            <a:r>
              <a:rPr lang="en-US" sz="1400" dirty="0" err="1">
                <a:solidFill>
                  <a:schemeClr val="tx1"/>
                </a:solidFill>
              </a:rPr>
              <a:t>satu</a:t>
            </a:r>
            <a:r>
              <a:rPr lang="en-US" sz="1400" dirty="0">
                <a:solidFill>
                  <a:schemeClr val="tx1"/>
                </a:solidFill>
              </a:rPr>
              <a:t> </a:t>
            </a:r>
            <a:r>
              <a:rPr lang="en-US" sz="1400" dirty="0" err="1">
                <a:solidFill>
                  <a:schemeClr val="tx1"/>
                </a:solidFill>
              </a:rPr>
              <a:t>jenis</a:t>
            </a:r>
            <a:r>
              <a:rPr lang="en-US" sz="1400" dirty="0">
                <a:solidFill>
                  <a:schemeClr val="tx1"/>
                </a:solidFill>
              </a:rPr>
              <a:t> </a:t>
            </a:r>
            <a:r>
              <a:rPr lang="en-US" sz="1400" dirty="0" err="1">
                <a:solidFill>
                  <a:schemeClr val="tx1"/>
                </a:solidFill>
              </a:rPr>
              <a:t>penelitian</a:t>
            </a:r>
            <a:r>
              <a:rPr lang="en-US" sz="1400" dirty="0">
                <a:solidFill>
                  <a:schemeClr val="tx1"/>
                </a:solidFill>
              </a:rPr>
              <a:t> yang </a:t>
            </a:r>
            <a:r>
              <a:rPr lang="en-US" sz="1400" dirty="0" err="1">
                <a:solidFill>
                  <a:schemeClr val="tx1"/>
                </a:solidFill>
              </a:rPr>
              <a:t>spesifikasinya</a:t>
            </a:r>
            <a:r>
              <a:rPr lang="en-US" sz="1400" dirty="0">
                <a:solidFill>
                  <a:schemeClr val="tx1"/>
                </a:solidFill>
              </a:rPr>
              <a:t> </a:t>
            </a:r>
            <a:r>
              <a:rPr lang="en-US" sz="1400" dirty="0" err="1">
                <a:solidFill>
                  <a:schemeClr val="tx1"/>
                </a:solidFill>
              </a:rPr>
              <a:t>adalah</a:t>
            </a:r>
            <a:r>
              <a:rPr lang="en-US" sz="1400" dirty="0">
                <a:solidFill>
                  <a:schemeClr val="tx1"/>
                </a:solidFill>
              </a:rPr>
              <a:t> </a:t>
            </a:r>
            <a:r>
              <a:rPr lang="en-US" sz="1400" dirty="0" err="1">
                <a:solidFill>
                  <a:schemeClr val="tx1"/>
                </a:solidFill>
              </a:rPr>
              <a:t>sistematis</a:t>
            </a:r>
            <a:r>
              <a:rPr lang="en-US" sz="1400" dirty="0">
                <a:solidFill>
                  <a:schemeClr val="tx1"/>
                </a:solidFill>
              </a:rPr>
              <a:t>, </a:t>
            </a:r>
            <a:r>
              <a:rPr lang="en-US" sz="1400" dirty="0" err="1">
                <a:solidFill>
                  <a:schemeClr val="tx1"/>
                </a:solidFill>
              </a:rPr>
              <a:t>terencana</a:t>
            </a:r>
            <a:r>
              <a:rPr lang="en-US" sz="1400" dirty="0">
                <a:solidFill>
                  <a:schemeClr val="tx1"/>
                </a:solidFill>
              </a:rPr>
              <a:t> </a:t>
            </a:r>
            <a:r>
              <a:rPr lang="en-US" sz="1400" dirty="0" err="1">
                <a:solidFill>
                  <a:schemeClr val="tx1"/>
                </a:solidFill>
              </a:rPr>
              <a:t>dan</a:t>
            </a:r>
            <a:r>
              <a:rPr lang="en-US" sz="1400" dirty="0">
                <a:solidFill>
                  <a:schemeClr val="tx1"/>
                </a:solidFill>
              </a:rPr>
              <a:t> </a:t>
            </a:r>
            <a:r>
              <a:rPr lang="en-US" sz="1400" dirty="0" err="1">
                <a:solidFill>
                  <a:schemeClr val="tx1"/>
                </a:solidFill>
              </a:rPr>
              <a:t>terstruktur</a:t>
            </a:r>
            <a:r>
              <a:rPr lang="en-US" sz="1400" dirty="0">
                <a:solidFill>
                  <a:schemeClr val="tx1"/>
                </a:solidFill>
              </a:rPr>
              <a:t> </a:t>
            </a:r>
            <a:r>
              <a:rPr lang="en-US" sz="1400" dirty="0" err="1">
                <a:solidFill>
                  <a:schemeClr val="tx1"/>
                </a:solidFill>
              </a:rPr>
              <a:t>dengan</a:t>
            </a:r>
            <a:r>
              <a:rPr lang="en-US" sz="1400" dirty="0">
                <a:solidFill>
                  <a:schemeClr val="tx1"/>
                </a:solidFill>
              </a:rPr>
              <a:t> </a:t>
            </a:r>
            <a:r>
              <a:rPr lang="en-US" sz="1400" dirty="0" err="1">
                <a:solidFill>
                  <a:schemeClr val="tx1"/>
                </a:solidFill>
              </a:rPr>
              <a:t>jelas</a:t>
            </a:r>
            <a:r>
              <a:rPr lang="en-US" sz="1400" dirty="0">
                <a:solidFill>
                  <a:schemeClr val="tx1"/>
                </a:solidFill>
              </a:rPr>
              <a:t> </a:t>
            </a:r>
            <a:r>
              <a:rPr lang="en-US" sz="1400" dirty="0" err="1">
                <a:solidFill>
                  <a:schemeClr val="tx1"/>
                </a:solidFill>
              </a:rPr>
              <a:t>sejak</a:t>
            </a:r>
            <a:r>
              <a:rPr lang="en-US" sz="1400" dirty="0">
                <a:solidFill>
                  <a:schemeClr val="tx1"/>
                </a:solidFill>
              </a:rPr>
              <a:t> </a:t>
            </a:r>
            <a:r>
              <a:rPr lang="en-US" sz="1400" dirty="0" err="1">
                <a:solidFill>
                  <a:schemeClr val="tx1"/>
                </a:solidFill>
              </a:rPr>
              <a:t>awal</a:t>
            </a:r>
            <a:r>
              <a:rPr lang="en-US" sz="1400" dirty="0">
                <a:solidFill>
                  <a:schemeClr val="tx1"/>
                </a:solidFill>
              </a:rPr>
              <a:t> </a:t>
            </a:r>
            <a:r>
              <a:rPr lang="en-US" sz="1400" dirty="0" err="1">
                <a:solidFill>
                  <a:schemeClr val="tx1"/>
                </a:solidFill>
              </a:rPr>
              <a:t>hingga</a:t>
            </a:r>
            <a:r>
              <a:rPr lang="en-US" sz="1400" dirty="0">
                <a:solidFill>
                  <a:schemeClr val="tx1"/>
                </a:solidFill>
              </a:rPr>
              <a:t> </a:t>
            </a:r>
            <a:r>
              <a:rPr lang="en-US" sz="1400" dirty="0" err="1">
                <a:solidFill>
                  <a:schemeClr val="tx1"/>
                </a:solidFill>
              </a:rPr>
              <a:t>pembuatan</a:t>
            </a:r>
            <a:r>
              <a:rPr lang="en-US" sz="1400" dirty="0">
                <a:solidFill>
                  <a:schemeClr val="tx1"/>
                </a:solidFill>
              </a:rPr>
              <a:t> </a:t>
            </a:r>
            <a:r>
              <a:rPr lang="en-US" sz="1400" dirty="0" err="1">
                <a:solidFill>
                  <a:schemeClr val="tx1"/>
                </a:solidFill>
              </a:rPr>
              <a:t>desain</a:t>
            </a:r>
            <a:r>
              <a:rPr lang="en-US" sz="1400" dirty="0">
                <a:solidFill>
                  <a:schemeClr val="tx1"/>
                </a:solidFill>
              </a:rPr>
              <a:t> </a:t>
            </a:r>
            <a:r>
              <a:rPr lang="en-US" sz="1400" dirty="0" err="1">
                <a:solidFill>
                  <a:schemeClr val="tx1"/>
                </a:solidFill>
              </a:rPr>
              <a:t>penelitianya</a:t>
            </a:r>
            <a:endParaRPr lang="en-US" sz="1400" dirty="0">
              <a:solidFill>
                <a:schemeClr val="tx1"/>
              </a:solidFill>
            </a:endParaRPr>
          </a:p>
          <a:p>
            <a:pPr algn="just"/>
            <a:r>
              <a:rPr lang="id-ID" sz="1400" dirty="0">
                <a:solidFill>
                  <a:schemeClr val="tx1"/>
                </a:solidFill>
              </a:rPr>
              <a:t>Peneliti melakukan penelitian ini menggunakan Penelitian Tindakan </a:t>
            </a:r>
            <a:r>
              <a:rPr lang="id-ID" sz="1400" dirty="0" smtClean="0">
                <a:solidFill>
                  <a:schemeClr val="tx1"/>
                </a:solidFill>
              </a:rPr>
              <a:t>Kelas</a:t>
            </a:r>
          </a:p>
          <a:p>
            <a:pPr algn="just"/>
            <a:endParaRPr lang="id-ID" sz="1400" dirty="0">
              <a:solidFill>
                <a:schemeClr val="tx1"/>
              </a:solidFill>
            </a:endParaRPr>
          </a:p>
          <a:p>
            <a:pPr algn="just"/>
            <a:r>
              <a:rPr lang="en-US" sz="1400" dirty="0" err="1">
                <a:solidFill>
                  <a:schemeClr val="tx1"/>
                </a:solidFill>
              </a:rPr>
              <a:t>Untuk</a:t>
            </a:r>
            <a:r>
              <a:rPr lang="en-US" sz="1400" dirty="0">
                <a:solidFill>
                  <a:schemeClr val="tx1"/>
                </a:solidFill>
              </a:rPr>
              <a:t> </a:t>
            </a:r>
            <a:r>
              <a:rPr lang="en-US" sz="1400" dirty="0" err="1">
                <a:solidFill>
                  <a:schemeClr val="tx1"/>
                </a:solidFill>
              </a:rPr>
              <a:t>mengumpulkan</a:t>
            </a:r>
            <a:r>
              <a:rPr lang="en-US" sz="1400" dirty="0">
                <a:solidFill>
                  <a:schemeClr val="tx1"/>
                </a:solidFill>
              </a:rPr>
              <a:t> data, </a:t>
            </a:r>
            <a:r>
              <a:rPr lang="en-US" sz="1400" dirty="0" err="1">
                <a:solidFill>
                  <a:schemeClr val="tx1"/>
                </a:solidFill>
              </a:rPr>
              <a:t>dalam</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menggunakan</a:t>
            </a:r>
            <a:r>
              <a:rPr lang="en-US" sz="1400" dirty="0">
                <a:solidFill>
                  <a:schemeClr val="tx1"/>
                </a:solidFill>
              </a:rPr>
              <a:t> </a:t>
            </a:r>
            <a:r>
              <a:rPr lang="en-US" sz="1400" dirty="0" err="1">
                <a:solidFill>
                  <a:schemeClr val="tx1"/>
                </a:solidFill>
              </a:rPr>
              <a:t>tes</a:t>
            </a:r>
            <a:r>
              <a:rPr lang="en-US" sz="1400" dirty="0">
                <a:solidFill>
                  <a:schemeClr val="tx1"/>
                </a:solidFill>
              </a:rPr>
              <a:t>, </a:t>
            </a:r>
            <a:r>
              <a:rPr lang="en-US" sz="1400" dirty="0" err="1">
                <a:solidFill>
                  <a:schemeClr val="tx1"/>
                </a:solidFill>
              </a:rPr>
              <a:t>observasi</a:t>
            </a:r>
            <a:r>
              <a:rPr lang="en-US" sz="1400" dirty="0">
                <a:solidFill>
                  <a:schemeClr val="tx1"/>
                </a:solidFill>
              </a:rPr>
              <a:t>, </a:t>
            </a:r>
            <a:r>
              <a:rPr lang="en-US" sz="1400" dirty="0" err="1">
                <a:solidFill>
                  <a:schemeClr val="tx1"/>
                </a:solidFill>
              </a:rPr>
              <a:t>dan</a:t>
            </a:r>
            <a:r>
              <a:rPr lang="en-US" sz="1400" dirty="0">
                <a:solidFill>
                  <a:schemeClr val="tx1"/>
                </a:solidFill>
              </a:rPr>
              <a:t> </a:t>
            </a:r>
            <a:r>
              <a:rPr lang="en-US" sz="1400" dirty="0" err="1">
                <a:solidFill>
                  <a:schemeClr val="tx1"/>
                </a:solidFill>
              </a:rPr>
              <a:t>dokumentasi</a:t>
            </a:r>
            <a:endParaRPr lang="en-US" sz="1400" dirty="0">
              <a:solidFill>
                <a:schemeClr val="tx1"/>
              </a:solidFill>
            </a:endParaRPr>
          </a:p>
          <a:p>
            <a:pPr algn="just"/>
            <a:endParaRPr lang="id-ID" sz="1400" dirty="0" smtClean="0">
              <a:solidFill>
                <a:schemeClr val="tx1"/>
              </a:solidFill>
            </a:endParaRPr>
          </a:p>
          <a:p>
            <a:pPr algn="just"/>
            <a:endParaRPr lang="id-ID" sz="1400" dirty="0" smtClean="0">
              <a:solidFill>
                <a:schemeClr val="tx1"/>
              </a:solidFill>
            </a:endParaRPr>
          </a:p>
          <a:p>
            <a:pPr algn="just"/>
            <a:r>
              <a:rPr lang="id-ID" sz="1400" dirty="0" smtClean="0">
                <a:solidFill>
                  <a:schemeClr val="tx1"/>
                </a:solidFill>
              </a:rPr>
              <a:t> PENELITIAN YANG RELEVAN</a:t>
            </a:r>
            <a:endParaRPr lang="id-ID" sz="1400" dirty="0">
              <a:solidFill>
                <a:schemeClr val="tx1"/>
              </a:solidFill>
            </a:endParaRPr>
          </a:p>
          <a:p>
            <a:pPr algn="just"/>
            <a:r>
              <a:rPr lang="en-US" sz="1400" dirty="0" err="1">
                <a:solidFill>
                  <a:schemeClr val="tx1"/>
                </a:solidFill>
              </a:rPr>
              <a:t>Wakit</a:t>
            </a:r>
            <a:r>
              <a:rPr lang="en-US" sz="1400" dirty="0">
                <a:solidFill>
                  <a:schemeClr val="tx1"/>
                </a:solidFill>
              </a:rPr>
              <a:t> </a:t>
            </a:r>
            <a:r>
              <a:rPr lang="en-US" sz="1400" dirty="0" err="1">
                <a:solidFill>
                  <a:schemeClr val="tx1"/>
                </a:solidFill>
              </a:rPr>
              <a:t>Sulistyanto</a:t>
            </a:r>
            <a:r>
              <a:rPr lang="en-US" sz="1400" dirty="0">
                <a:solidFill>
                  <a:schemeClr val="tx1"/>
                </a:solidFill>
              </a:rPr>
              <a:t> </a:t>
            </a:r>
            <a:r>
              <a:rPr lang="en-US" sz="1400" dirty="0" err="1">
                <a:solidFill>
                  <a:schemeClr val="tx1"/>
                </a:solidFill>
              </a:rPr>
              <a:t>pada</a:t>
            </a:r>
            <a:r>
              <a:rPr lang="en-US" sz="1400" dirty="0">
                <a:solidFill>
                  <a:schemeClr val="tx1"/>
                </a:solidFill>
              </a:rPr>
              <a:t> </a:t>
            </a:r>
            <a:r>
              <a:rPr lang="en-US" sz="1400" dirty="0" err="1">
                <a:solidFill>
                  <a:schemeClr val="tx1"/>
                </a:solidFill>
              </a:rPr>
              <a:t>tahun</a:t>
            </a:r>
            <a:r>
              <a:rPr lang="en-US" sz="1400" dirty="0">
                <a:solidFill>
                  <a:schemeClr val="tx1"/>
                </a:solidFill>
              </a:rPr>
              <a:t> 2013 </a:t>
            </a:r>
            <a:r>
              <a:rPr lang="en-US" sz="1400" dirty="0" err="1">
                <a:solidFill>
                  <a:schemeClr val="tx1"/>
                </a:solidFill>
              </a:rPr>
              <a:t>dari</a:t>
            </a:r>
            <a:r>
              <a:rPr lang="en-US" sz="1400" b="1" dirty="0">
                <a:solidFill>
                  <a:schemeClr val="tx1"/>
                </a:solidFill>
              </a:rPr>
              <a:t> </a:t>
            </a:r>
            <a:r>
              <a:rPr lang="en-US" sz="1400" dirty="0" err="1">
                <a:solidFill>
                  <a:schemeClr val="tx1"/>
                </a:solidFill>
              </a:rPr>
              <a:t>Fakultas</a:t>
            </a:r>
            <a:r>
              <a:rPr lang="en-US" sz="1400" dirty="0">
                <a:solidFill>
                  <a:schemeClr val="tx1"/>
                </a:solidFill>
              </a:rPr>
              <a:t> </a:t>
            </a:r>
            <a:r>
              <a:rPr lang="en-US" sz="1400" dirty="0" err="1">
                <a:solidFill>
                  <a:schemeClr val="tx1"/>
                </a:solidFill>
              </a:rPr>
              <a:t>Ilmu</a:t>
            </a:r>
            <a:r>
              <a:rPr lang="en-US" sz="1400" dirty="0">
                <a:solidFill>
                  <a:schemeClr val="tx1"/>
                </a:solidFill>
              </a:rPr>
              <a:t> </a:t>
            </a:r>
            <a:r>
              <a:rPr lang="en-US" sz="1400" dirty="0" err="1">
                <a:solidFill>
                  <a:schemeClr val="tx1"/>
                </a:solidFill>
              </a:rPr>
              <a:t>Pendidikan</a:t>
            </a:r>
            <a:r>
              <a:rPr lang="en-US" sz="1400" dirty="0">
                <a:solidFill>
                  <a:schemeClr val="tx1"/>
                </a:solidFill>
              </a:rPr>
              <a:t> </a:t>
            </a:r>
            <a:r>
              <a:rPr lang="en-US" sz="1400" dirty="0" err="1">
                <a:solidFill>
                  <a:schemeClr val="tx1"/>
                </a:solidFill>
              </a:rPr>
              <a:t>Negeri</a:t>
            </a:r>
            <a:r>
              <a:rPr lang="en-US" sz="1400" dirty="0">
                <a:solidFill>
                  <a:schemeClr val="tx1"/>
                </a:solidFill>
              </a:rPr>
              <a:t> Yogyakarta </a:t>
            </a:r>
            <a:r>
              <a:rPr lang="en-US" sz="1400" dirty="0" err="1">
                <a:solidFill>
                  <a:schemeClr val="tx1"/>
                </a:solidFill>
              </a:rPr>
              <a:t>dengan</a:t>
            </a:r>
            <a:r>
              <a:rPr lang="en-US" sz="1400" dirty="0">
                <a:solidFill>
                  <a:schemeClr val="tx1"/>
                </a:solidFill>
              </a:rPr>
              <a:t> </a:t>
            </a:r>
            <a:r>
              <a:rPr lang="en-US" sz="1400" dirty="0" err="1">
                <a:solidFill>
                  <a:schemeClr val="tx1"/>
                </a:solidFill>
              </a:rPr>
              <a:t>judul</a:t>
            </a:r>
            <a:r>
              <a:rPr lang="en-US" sz="1400" dirty="0">
                <a:solidFill>
                  <a:schemeClr val="tx1"/>
                </a:solidFill>
              </a:rPr>
              <a:t> : “</a:t>
            </a:r>
            <a:r>
              <a:rPr lang="en-US" sz="1400" dirty="0" err="1">
                <a:solidFill>
                  <a:schemeClr val="tx1"/>
                </a:solidFill>
              </a:rPr>
              <a:t>Upaya</a:t>
            </a:r>
            <a:r>
              <a:rPr lang="en-US" sz="1400" dirty="0">
                <a:solidFill>
                  <a:schemeClr val="tx1"/>
                </a:solidFill>
              </a:rPr>
              <a:t> </a:t>
            </a:r>
            <a:r>
              <a:rPr lang="en-US" sz="1400" dirty="0" err="1">
                <a:solidFill>
                  <a:schemeClr val="tx1"/>
                </a:solidFill>
              </a:rPr>
              <a:t>Meningkatkan</a:t>
            </a:r>
            <a:r>
              <a:rPr lang="en-US" sz="1400" dirty="0">
                <a:solidFill>
                  <a:schemeClr val="tx1"/>
                </a:solidFill>
              </a:rPr>
              <a:t> </a:t>
            </a:r>
            <a:r>
              <a:rPr lang="en-US" sz="1400" dirty="0" err="1">
                <a:solidFill>
                  <a:schemeClr val="tx1"/>
                </a:solidFill>
              </a:rPr>
              <a:t>Hasil</a:t>
            </a:r>
            <a:r>
              <a:rPr lang="en-US" sz="1400" dirty="0">
                <a:solidFill>
                  <a:schemeClr val="tx1"/>
                </a:solidFill>
              </a:rPr>
              <a:t> </a:t>
            </a:r>
            <a:r>
              <a:rPr lang="en-US" sz="1400" dirty="0" err="1">
                <a:solidFill>
                  <a:schemeClr val="tx1"/>
                </a:solidFill>
              </a:rPr>
              <a:t>Belajar</a:t>
            </a:r>
            <a:r>
              <a:rPr lang="en-US" sz="1400" dirty="0">
                <a:solidFill>
                  <a:schemeClr val="tx1"/>
                </a:solidFill>
              </a:rPr>
              <a:t> </a:t>
            </a:r>
            <a:r>
              <a:rPr lang="en-US" sz="1400" dirty="0" err="1">
                <a:solidFill>
                  <a:schemeClr val="tx1"/>
                </a:solidFill>
              </a:rPr>
              <a:t>Bangun</a:t>
            </a:r>
            <a:r>
              <a:rPr lang="en-US" sz="1400" dirty="0">
                <a:solidFill>
                  <a:schemeClr val="tx1"/>
                </a:solidFill>
              </a:rPr>
              <a:t> </a:t>
            </a:r>
            <a:r>
              <a:rPr lang="en-US" sz="1400" dirty="0" err="1">
                <a:solidFill>
                  <a:schemeClr val="tx1"/>
                </a:solidFill>
              </a:rPr>
              <a:t>Ruang</a:t>
            </a:r>
            <a:r>
              <a:rPr lang="en-US" sz="1400" dirty="0">
                <a:solidFill>
                  <a:schemeClr val="tx1"/>
                </a:solidFill>
              </a:rPr>
              <a:t> </a:t>
            </a:r>
            <a:r>
              <a:rPr lang="en-US" sz="1400" dirty="0" err="1">
                <a:solidFill>
                  <a:schemeClr val="tx1"/>
                </a:solidFill>
              </a:rPr>
              <a:t>Menggunakan</a:t>
            </a:r>
            <a:r>
              <a:rPr lang="en-US" sz="1400" dirty="0">
                <a:solidFill>
                  <a:schemeClr val="tx1"/>
                </a:solidFill>
              </a:rPr>
              <a:t> Media </a:t>
            </a:r>
            <a:r>
              <a:rPr lang="en-US" sz="1400" dirty="0" err="1">
                <a:solidFill>
                  <a:schemeClr val="tx1"/>
                </a:solidFill>
              </a:rPr>
              <a:t>Konkret</a:t>
            </a:r>
            <a:r>
              <a:rPr lang="en-US" sz="1400" dirty="0">
                <a:solidFill>
                  <a:schemeClr val="tx1"/>
                </a:solidFill>
              </a:rPr>
              <a:t> </a:t>
            </a:r>
            <a:r>
              <a:rPr lang="en-US" sz="1400" dirty="0" err="1">
                <a:solidFill>
                  <a:schemeClr val="tx1"/>
                </a:solidFill>
              </a:rPr>
              <a:t>Pada</a:t>
            </a:r>
            <a:r>
              <a:rPr lang="en-US" sz="1400" dirty="0">
                <a:solidFill>
                  <a:schemeClr val="tx1"/>
                </a:solidFill>
              </a:rPr>
              <a:t> </a:t>
            </a:r>
            <a:r>
              <a:rPr lang="en-US" sz="1400" dirty="0" err="1">
                <a:solidFill>
                  <a:schemeClr val="tx1"/>
                </a:solidFill>
              </a:rPr>
              <a:t>Siswa</a:t>
            </a:r>
            <a:r>
              <a:rPr lang="en-US" sz="1400" dirty="0">
                <a:solidFill>
                  <a:schemeClr val="tx1"/>
                </a:solidFill>
              </a:rPr>
              <a:t> </a:t>
            </a:r>
            <a:r>
              <a:rPr lang="en-US" sz="1400" dirty="0" err="1">
                <a:solidFill>
                  <a:schemeClr val="tx1"/>
                </a:solidFill>
              </a:rPr>
              <a:t>Kelas</a:t>
            </a:r>
            <a:r>
              <a:rPr lang="en-US" sz="1400" dirty="0">
                <a:solidFill>
                  <a:schemeClr val="tx1"/>
                </a:solidFill>
              </a:rPr>
              <a:t> IV SD </a:t>
            </a:r>
            <a:r>
              <a:rPr lang="en-US" sz="1400" dirty="0" err="1">
                <a:solidFill>
                  <a:schemeClr val="tx1"/>
                </a:solidFill>
              </a:rPr>
              <a:t>Negeri</a:t>
            </a:r>
            <a:r>
              <a:rPr lang="en-US" sz="1400" dirty="0">
                <a:solidFill>
                  <a:schemeClr val="tx1"/>
                </a:solidFill>
              </a:rPr>
              <a:t> </a:t>
            </a:r>
            <a:r>
              <a:rPr lang="en-US" sz="1400" dirty="0" err="1">
                <a:solidFill>
                  <a:schemeClr val="tx1"/>
                </a:solidFill>
              </a:rPr>
              <a:t>Kraton</a:t>
            </a:r>
            <a:r>
              <a:rPr lang="en-US" sz="1400" dirty="0">
                <a:solidFill>
                  <a:schemeClr val="tx1"/>
                </a:solidFill>
              </a:rPr>
              <a:t> </a:t>
            </a:r>
            <a:r>
              <a:rPr lang="en-US" sz="1400" dirty="0" smtClean="0">
                <a:solidFill>
                  <a:schemeClr val="tx1"/>
                </a:solidFill>
              </a:rPr>
              <a:t>Yogyakarta</a:t>
            </a:r>
            <a:endParaRPr lang="id-ID" sz="1400" dirty="0" smtClean="0">
              <a:solidFill>
                <a:schemeClr val="tx1"/>
              </a:solidFill>
            </a:endParaRPr>
          </a:p>
          <a:p>
            <a:pPr algn="just"/>
            <a:endParaRPr lang="id-ID" sz="1400" dirty="0">
              <a:solidFill>
                <a:schemeClr val="tx1"/>
              </a:solidFill>
            </a:endParaRPr>
          </a:p>
          <a:p>
            <a:pPr algn="just"/>
            <a:r>
              <a:rPr lang="id-ID" sz="1400" dirty="0">
                <a:solidFill>
                  <a:schemeClr val="tx1"/>
                </a:solidFill>
              </a:rPr>
              <a:t>Fatihatur Rohmaniyah pada tahun 2017 dari Fakultas Tarbiyah dan Ilmu Keguruan IAIN Purwokerto dengan judul : “ Penggunaan Media Konkret dalam Pembelajaran Matematika di MI Maarif NU 02 Tangkisan Kecamatan Mrebet Kabupaten Purbalingga Tahun Ajaran 2016/2017</a:t>
            </a:r>
            <a:r>
              <a:rPr lang="en-US" sz="1400" dirty="0">
                <a:solidFill>
                  <a:schemeClr val="tx1"/>
                </a:solidFill>
              </a:rPr>
              <a:t>”.</a:t>
            </a:r>
          </a:p>
          <a:p>
            <a:pPr algn="just"/>
            <a:endParaRPr lang="en-US" sz="1400" dirty="0">
              <a:solidFill>
                <a:schemeClr val="tx1"/>
              </a:solidFill>
            </a:endParaRPr>
          </a:p>
          <a:p>
            <a:pPr lvl="0" algn="just"/>
            <a:endParaRPr lang="en-US" sz="1400" dirty="0">
              <a:solidFill>
                <a:schemeClr val="tx1"/>
              </a:solidFill>
            </a:endParaRPr>
          </a:p>
        </p:txBody>
      </p:sp>
    </p:spTree>
    <p:extLst>
      <p:ext uri="{BB962C8B-B14F-4D97-AF65-F5344CB8AC3E}">
        <p14:creationId xmlns:p14="http://schemas.microsoft.com/office/powerpoint/2010/main" val="329206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6030" y="259307"/>
            <a:ext cx="11256623" cy="6373505"/>
          </a:xfrm>
          <a:prstGeom prst="rect">
            <a:avLst/>
          </a:prstGeom>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800" dirty="0">
              <a:solidFill>
                <a:schemeClr val="tx1"/>
              </a:solidFill>
            </a:endParaRPr>
          </a:p>
          <a:p>
            <a:pPr algn="ctr"/>
            <a:r>
              <a:rPr lang="id-ID" sz="1800" b="1" dirty="0">
                <a:solidFill>
                  <a:schemeClr val="tx1"/>
                </a:solidFill>
              </a:rPr>
              <a:t>HASIL </a:t>
            </a:r>
            <a:r>
              <a:rPr lang="id-ID" sz="1800" b="1" dirty="0" smtClean="0">
                <a:solidFill>
                  <a:schemeClr val="tx1"/>
                </a:solidFill>
              </a:rPr>
              <a:t>PENELITIAN DAN PEMBAHASAN</a:t>
            </a:r>
          </a:p>
          <a:p>
            <a:pPr algn="ctr"/>
            <a:endParaRPr lang="id-ID" sz="1800" b="1" dirty="0">
              <a:solidFill>
                <a:schemeClr val="tx1"/>
              </a:solidFill>
            </a:endParaRPr>
          </a:p>
          <a:p>
            <a:r>
              <a:rPr lang="en-US" sz="1800" dirty="0" err="1">
                <a:solidFill>
                  <a:schemeClr val="tx1"/>
                </a:solidFill>
              </a:rPr>
              <a:t>Sebelum</a:t>
            </a:r>
            <a:r>
              <a:rPr lang="en-US" sz="1800" dirty="0">
                <a:solidFill>
                  <a:schemeClr val="tx1"/>
                </a:solidFill>
              </a:rPr>
              <a:t> </a:t>
            </a:r>
            <a:r>
              <a:rPr lang="en-US" sz="1800" dirty="0" err="1">
                <a:solidFill>
                  <a:schemeClr val="tx1"/>
                </a:solidFill>
              </a:rPr>
              <a:t>dilakukan</a:t>
            </a:r>
            <a:r>
              <a:rPr lang="en-US" sz="1800" dirty="0">
                <a:solidFill>
                  <a:schemeClr val="tx1"/>
                </a:solidFill>
              </a:rPr>
              <a:t> </a:t>
            </a:r>
            <a:r>
              <a:rPr lang="en-US" sz="1800" dirty="0" err="1">
                <a:solidFill>
                  <a:schemeClr val="tx1"/>
                </a:solidFill>
              </a:rPr>
              <a:t>tindakan</a:t>
            </a:r>
            <a:r>
              <a:rPr lang="en-US" sz="1800" dirty="0">
                <a:solidFill>
                  <a:schemeClr val="tx1"/>
                </a:solidFill>
              </a:rPr>
              <a:t>, </a:t>
            </a:r>
            <a:r>
              <a:rPr lang="en-US" sz="1800" dirty="0" err="1">
                <a:solidFill>
                  <a:schemeClr val="tx1"/>
                </a:solidFill>
              </a:rPr>
              <a:t>peneliti</a:t>
            </a:r>
            <a:r>
              <a:rPr lang="en-US" sz="1800" dirty="0">
                <a:solidFill>
                  <a:schemeClr val="tx1"/>
                </a:solidFill>
              </a:rPr>
              <a:t> </a:t>
            </a:r>
            <a:r>
              <a:rPr lang="en-US" sz="1800" dirty="0" err="1">
                <a:solidFill>
                  <a:schemeClr val="tx1"/>
                </a:solidFill>
              </a:rPr>
              <a:t>melakukan</a:t>
            </a:r>
            <a:r>
              <a:rPr lang="en-US" sz="1800" dirty="0">
                <a:solidFill>
                  <a:schemeClr val="tx1"/>
                </a:solidFill>
              </a:rPr>
              <a:t> </a:t>
            </a:r>
            <a:r>
              <a:rPr lang="en-US" sz="1800" dirty="0" err="1">
                <a:solidFill>
                  <a:schemeClr val="tx1"/>
                </a:solidFill>
              </a:rPr>
              <a:t>pra</a:t>
            </a:r>
            <a:r>
              <a:rPr lang="en-US" sz="1800" dirty="0">
                <a:solidFill>
                  <a:schemeClr val="tx1"/>
                </a:solidFill>
              </a:rPr>
              <a:t> </a:t>
            </a:r>
            <a:r>
              <a:rPr lang="en-US" sz="1800" dirty="0" err="1">
                <a:solidFill>
                  <a:schemeClr val="tx1"/>
                </a:solidFill>
              </a:rPr>
              <a:t>tindakan</a:t>
            </a:r>
            <a:r>
              <a:rPr lang="en-US" sz="1800" dirty="0">
                <a:solidFill>
                  <a:schemeClr val="tx1"/>
                </a:solidFill>
              </a:rPr>
              <a:t> </a:t>
            </a:r>
            <a:r>
              <a:rPr lang="en-US" sz="1800" dirty="0" err="1">
                <a:solidFill>
                  <a:schemeClr val="tx1"/>
                </a:solidFill>
              </a:rPr>
              <a:t>yaitu</a:t>
            </a:r>
            <a:r>
              <a:rPr lang="en-US" sz="1800" dirty="0">
                <a:solidFill>
                  <a:schemeClr val="tx1"/>
                </a:solidFill>
              </a:rPr>
              <a:t> </a:t>
            </a:r>
            <a:r>
              <a:rPr lang="en-US" sz="1800" dirty="0" err="1">
                <a:solidFill>
                  <a:schemeClr val="tx1"/>
                </a:solidFill>
              </a:rPr>
              <a:t>memberikan</a:t>
            </a:r>
            <a:r>
              <a:rPr lang="en-US" sz="1800" dirty="0">
                <a:solidFill>
                  <a:schemeClr val="tx1"/>
                </a:solidFill>
              </a:rPr>
              <a:t> </a:t>
            </a:r>
            <a:r>
              <a:rPr lang="en-US" sz="1800" dirty="0" err="1">
                <a:solidFill>
                  <a:schemeClr val="tx1"/>
                </a:solidFill>
              </a:rPr>
              <a:t>tes</a:t>
            </a:r>
            <a:r>
              <a:rPr lang="en-US" sz="1800" dirty="0">
                <a:solidFill>
                  <a:schemeClr val="tx1"/>
                </a:solidFill>
              </a:rPr>
              <a:t> </a:t>
            </a:r>
            <a:r>
              <a:rPr lang="en-US" sz="1800" dirty="0" err="1">
                <a:solidFill>
                  <a:schemeClr val="tx1"/>
                </a:solidFill>
              </a:rPr>
              <a:t>awal</a:t>
            </a:r>
            <a:r>
              <a:rPr lang="en-US" sz="1800" dirty="0">
                <a:solidFill>
                  <a:schemeClr val="tx1"/>
                </a:solidFill>
              </a:rPr>
              <a:t> </a:t>
            </a:r>
            <a:r>
              <a:rPr lang="en-US" sz="1800" dirty="0" err="1">
                <a:solidFill>
                  <a:schemeClr val="tx1"/>
                </a:solidFill>
              </a:rPr>
              <a:t>tentang</a:t>
            </a:r>
            <a:r>
              <a:rPr lang="en-US" sz="1800" dirty="0">
                <a:solidFill>
                  <a:schemeClr val="tx1"/>
                </a:solidFill>
              </a:rPr>
              <a:t> </a:t>
            </a:r>
            <a:r>
              <a:rPr lang="en-US" sz="1800" dirty="0" err="1">
                <a:solidFill>
                  <a:schemeClr val="tx1"/>
                </a:solidFill>
              </a:rPr>
              <a:t>bangun</a:t>
            </a:r>
            <a:r>
              <a:rPr lang="en-US" sz="1800" dirty="0">
                <a:solidFill>
                  <a:schemeClr val="tx1"/>
                </a:solidFill>
              </a:rPr>
              <a:t> </a:t>
            </a:r>
            <a:r>
              <a:rPr lang="en-US" sz="1800" dirty="0" err="1">
                <a:solidFill>
                  <a:schemeClr val="tx1"/>
                </a:solidFill>
              </a:rPr>
              <a:t>ruang</a:t>
            </a:r>
            <a:r>
              <a:rPr lang="en-US" sz="1800" dirty="0">
                <a:solidFill>
                  <a:schemeClr val="tx1"/>
                </a:solidFill>
              </a:rPr>
              <a:t> </a:t>
            </a:r>
            <a:r>
              <a:rPr lang="en-US" sz="1800" dirty="0" err="1">
                <a:solidFill>
                  <a:schemeClr val="tx1"/>
                </a:solidFill>
              </a:rPr>
              <a:t>kepada</a:t>
            </a:r>
            <a:r>
              <a:rPr lang="en-US" sz="1800" dirty="0">
                <a:solidFill>
                  <a:schemeClr val="tx1"/>
                </a:solidFill>
              </a:rPr>
              <a:t> </a:t>
            </a:r>
            <a:r>
              <a:rPr lang="en-US" sz="1800" dirty="0" err="1">
                <a:solidFill>
                  <a:schemeClr val="tx1"/>
                </a:solidFill>
              </a:rPr>
              <a:t>seluruh</a:t>
            </a:r>
            <a:r>
              <a:rPr lang="en-US" sz="1800" dirty="0">
                <a:solidFill>
                  <a:schemeClr val="tx1"/>
                </a:solidFill>
              </a:rPr>
              <a:t> </a:t>
            </a:r>
            <a:r>
              <a:rPr lang="en-US" sz="1800" dirty="0" err="1">
                <a:solidFill>
                  <a:schemeClr val="tx1"/>
                </a:solidFill>
              </a:rPr>
              <a:t>siswa</a:t>
            </a:r>
            <a:r>
              <a:rPr lang="en-US" sz="1800" dirty="0">
                <a:solidFill>
                  <a:schemeClr val="tx1"/>
                </a:solidFill>
              </a:rPr>
              <a:t> </a:t>
            </a:r>
            <a:r>
              <a:rPr lang="en-US" sz="1800" dirty="0" err="1">
                <a:solidFill>
                  <a:schemeClr val="tx1"/>
                </a:solidFill>
              </a:rPr>
              <a:t>kelas</a:t>
            </a:r>
            <a:r>
              <a:rPr lang="en-US" sz="1800" dirty="0">
                <a:solidFill>
                  <a:schemeClr val="tx1"/>
                </a:solidFill>
              </a:rPr>
              <a:t> VI MI Al </a:t>
            </a:r>
            <a:r>
              <a:rPr lang="en-US" sz="1800" dirty="0" err="1">
                <a:solidFill>
                  <a:schemeClr val="tx1"/>
                </a:solidFill>
              </a:rPr>
              <a:t>Ishlah</a:t>
            </a:r>
            <a:r>
              <a:rPr lang="en-US" sz="1800" dirty="0">
                <a:solidFill>
                  <a:schemeClr val="tx1"/>
                </a:solidFill>
              </a:rPr>
              <a:t> </a:t>
            </a:r>
            <a:r>
              <a:rPr lang="en-US" sz="1800" dirty="0" err="1">
                <a:solidFill>
                  <a:schemeClr val="tx1"/>
                </a:solidFill>
              </a:rPr>
              <a:t>Bobos.Tes</a:t>
            </a:r>
            <a:r>
              <a:rPr lang="en-US" sz="1800" dirty="0">
                <a:solidFill>
                  <a:schemeClr val="tx1"/>
                </a:solidFill>
              </a:rPr>
              <a:t> </a:t>
            </a:r>
            <a:r>
              <a:rPr lang="en-US" sz="1800" dirty="0" err="1">
                <a:solidFill>
                  <a:schemeClr val="tx1"/>
                </a:solidFill>
              </a:rPr>
              <a:t>ini</a:t>
            </a:r>
            <a:r>
              <a:rPr lang="en-US" sz="1800" dirty="0">
                <a:solidFill>
                  <a:schemeClr val="tx1"/>
                </a:solidFill>
              </a:rPr>
              <a:t> </a:t>
            </a:r>
            <a:r>
              <a:rPr lang="en-US" sz="1800" dirty="0" err="1">
                <a:solidFill>
                  <a:schemeClr val="tx1"/>
                </a:solidFill>
              </a:rPr>
              <a:t>dilakukan</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mengetahui</a:t>
            </a:r>
            <a:r>
              <a:rPr lang="en-US" sz="1800" dirty="0">
                <a:solidFill>
                  <a:schemeClr val="tx1"/>
                </a:solidFill>
              </a:rPr>
              <a:t> </a:t>
            </a:r>
            <a:r>
              <a:rPr lang="en-US" sz="1800" dirty="0" err="1">
                <a:solidFill>
                  <a:schemeClr val="tx1"/>
                </a:solidFill>
              </a:rPr>
              <a:t>tingkat</a:t>
            </a:r>
            <a:r>
              <a:rPr lang="en-US" sz="1800" dirty="0">
                <a:solidFill>
                  <a:schemeClr val="tx1"/>
                </a:solidFill>
              </a:rPr>
              <a:t> </a:t>
            </a:r>
            <a:r>
              <a:rPr lang="en-US" sz="1800" dirty="0" err="1">
                <a:solidFill>
                  <a:schemeClr val="tx1"/>
                </a:solidFill>
              </a:rPr>
              <a:t>pemahaman</a:t>
            </a:r>
            <a:r>
              <a:rPr lang="en-US" sz="1800" dirty="0">
                <a:solidFill>
                  <a:schemeClr val="tx1"/>
                </a:solidFill>
              </a:rPr>
              <a:t> </a:t>
            </a:r>
            <a:r>
              <a:rPr lang="en-US" sz="1800" dirty="0" err="1">
                <a:solidFill>
                  <a:schemeClr val="tx1"/>
                </a:solidFill>
              </a:rPr>
              <a:t>siswa</a:t>
            </a:r>
            <a:r>
              <a:rPr lang="en-US" sz="1800" dirty="0">
                <a:solidFill>
                  <a:schemeClr val="tx1"/>
                </a:solidFill>
              </a:rPr>
              <a:t> </a:t>
            </a:r>
            <a:r>
              <a:rPr lang="en-US" sz="1800" dirty="0" err="1">
                <a:solidFill>
                  <a:schemeClr val="tx1"/>
                </a:solidFill>
              </a:rPr>
              <a:t>tentang</a:t>
            </a:r>
            <a:r>
              <a:rPr lang="en-US" sz="1800" dirty="0">
                <a:solidFill>
                  <a:schemeClr val="tx1"/>
                </a:solidFill>
              </a:rPr>
              <a:t> </a:t>
            </a:r>
            <a:r>
              <a:rPr lang="en-US" sz="1800" dirty="0" err="1">
                <a:solidFill>
                  <a:schemeClr val="tx1"/>
                </a:solidFill>
              </a:rPr>
              <a:t>bangun</a:t>
            </a:r>
            <a:r>
              <a:rPr lang="en-US" sz="1800" dirty="0">
                <a:solidFill>
                  <a:schemeClr val="tx1"/>
                </a:solidFill>
              </a:rPr>
              <a:t> </a:t>
            </a:r>
            <a:r>
              <a:rPr lang="en-US" sz="1800" dirty="0" err="1">
                <a:solidFill>
                  <a:schemeClr val="tx1"/>
                </a:solidFill>
              </a:rPr>
              <a:t>ruang</a:t>
            </a:r>
            <a:r>
              <a:rPr lang="en-US" sz="1800" dirty="0">
                <a:solidFill>
                  <a:schemeClr val="tx1"/>
                </a:solidFill>
              </a:rPr>
              <a:t>. </a:t>
            </a:r>
            <a:r>
              <a:rPr lang="en-US" sz="1800" dirty="0" err="1">
                <a:solidFill>
                  <a:schemeClr val="tx1"/>
                </a:solidFill>
              </a:rPr>
              <a:t>Tes</a:t>
            </a:r>
            <a:r>
              <a:rPr lang="en-US" sz="1800" dirty="0">
                <a:solidFill>
                  <a:schemeClr val="tx1"/>
                </a:solidFill>
              </a:rPr>
              <a:t> </a:t>
            </a:r>
            <a:r>
              <a:rPr lang="en-US" sz="1800" dirty="0" err="1">
                <a:solidFill>
                  <a:schemeClr val="tx1"/>
                </a:solidFill>
              </a:rPr>
              <a:t>awal</a:t>
            </a:r>
            <a:r>
              <a:rPr lang="en-US" sz="1800" dirty="0">
                <a:solidFill>
                  <a:schemeClr val="tx1"/>
                </a:solidFill>
              </a:rPr>
              <a:t> yang </a:t>
            </a:r>
            <a:r>
              <a:rPr lang="en-US" sz="1800" dirty="0" err="1">
                <a:solidFill>
                  <a:schemeClr val="tx1"/>
                </a:solidFill>
              </a:rPr>
              <a:t>dilakukan</a:t>
            </a:r>
            <a:r>
              <a:rPr lang="en-US" sz="1800" dirty="0">
                <a:solidFill>
                  <a:schemeClr val="tx1"/>
                </a:solidFill>
              </a:rPr>
              <a:t> </a:t>
            </a:r>
            <a:r>
              <a:rPr lang="en-US" sz="1800" dirty="0" err="1">
                <a:solidFill>
                  <a:schemeClr val="tx1"/>
                </a:solidFill>
              </a:rPr>
              <a:t>dalam</a:t>
            </a:r>
            <a:r>
              <a:rPr lang="en-US" sz="1800" dirty="0">
                <a:solidFill>
                  <a:schemeClr val="tx1"/>
                </a:solidFill>
              </a:rPr>
              <a:t> </a:t>
            </a:r>
            <a:r>
              <a:rPr lang="en-US" sz="1800" dirty="0" err="1">
                <a:solidFill>
                  <a:schemeClr val="tx1"/>
                </a:solidFill>
              </a:rPr>
              <a:t>penelitian</a:t>
            </a:r>
            <a:r>
              <a:rPr lang="en-US" sz="1800" dirty="0">
                <a:solidFill>
                  <a:schemeClr val="tx1"/>
                </a:solidFill>
              </a:rPr>
              <a:t> </a:t>
            </a:r>
            <a:r>
              <a:rPr lang="en-US" sz="1800" dirty="0" err="1">
                <a:solidFill>
                  <a:schemeClr val="tx1"/>
                </a:solidFill>
              </a:rPr>
              <a:t>ini</a:t>
            </a:r>
            <a:r>
              <a:rPr lang="en-US" sz="1800" dirty="0">
                <a:solidFill>
                  <a:schemeClr val="tx1"/>
                </a:solidFill>
              </a:rPr>
              <a:t> </a:t>
            </a:r>
            <a:r>
              <a:rPr lang="en-US" sz="1800" dirty="0" err="1">
                <a:solidFill>
                  <a:schemeClr val="tx1"/>
                </a:solidFill>
              </a:rPr>
              <a:t>mendapat</a:t>
            </a:r>
            <a:r>
              <a:rPr lang="en-US" sz="1800" dirty="0">
                <a:solidFill>
                  <a:schemeClr val="tx1"/>
                </a:solidFill>
              </a:rPr>
              <a:t> </a:t>
            </a:r>
            <a:r>
              <a:rPr lang="en-US" sz="1800" dirty="0" err="1">
                <a:solidFill>
                  <a:schemeClr val="tx1"/>
                </a:solidFill>
              </a:rPr>
              <a:t>hasil</a:t>
            </a:r>
            <a:r>
              <a:rPr lang="en-US" sz="1800" dirty="0">
                <a:solidFill>
                  <a:schemeClr val="tx1"/>
                </a:solidFill>
              </a:rPr>
              <a:t>, </a:t>
            </a:r>
            <a:r>
              <a:rPr lang="en-US" sz="1800" dirty="0" err="1">
                <a:solidFill>
                  <a:schemeClr val="tx1"/>
                </a:solidFill>
              </a:rPr>
              <a:t>bahwa</a:t>
            </a:r>
            <a:r>
              <a:rPr lang="en-US" sz="1800" dirty="0">
                <a:solidFill>
                  <a:schemeClr val="tx1"/>
                </a:solidFill>
              </a:rPr>
              <a:t> </a:t>
            </a:r>
            <a:r>
              <a:rPr lang="en-US" sz="1800" dirty="0" err="1">
                <a:solidFill>
                  <a:schemeClr val="tx1"/>
                </a:solidFill>
              </a:rPr>
              <a:t>ada</a:t>
            </a:r>
            <a:r>
              <a:rPr lang="en-US" sz="1800" dirty="0">
                <a:solidFill>
                  <a:schemeClr val="tx1"/>
                </a:solidFill>
              </a:rPr>
              <a:t> 11 </a:t>
            </a:r>
            <a:r>
              <a:rPr lang="en-US" sz="1800" dirty="0" err="1">
                <a:solidFill>
                  <a:schemeClr val="tx1"/>
                </a:solidFill>
              </a:rPr>
              <a:t>siswa</a:t>
            </a:r>
            <a:r>
              <a:rPr lang="en-US" sz="1800" dirty="0">
                <a:solidFill>
                  <a:schemeClr val="tx1"/>
                </a:solidFill>
              </a:rPr>
              <a:t> </a:t>
            </a:r>
            <a:r>
              <a:rPr lang="en-US" sz="1800" dirty="0" err="1">
                <a:solidFill>
                  <a:schemeClr val="tx1"/>
                </a:solidFill>
              </a:rPr>
              <a:t>dari</a:t>
            </a:r>
            <a:r>
              <a:rPr lang="en-US" sz="1800" dirty="0">
                <a:solidFill>
                  <a:schemeClr val="tx1"/>
                </a:solidFill>
              </a:rPr>
              <a:t> 21 </a:t>
            </a:r>
            <a:r>
              <a:rPr lang="en-US" sz="1800" dirty="0" err="1">
                <a:solidFill>
                  <a:schemeClr val="tx1"/>
                </a:solidFill>
              </a:rPr>
              <a:t>siswa</a:t>
            </a:r>
            <a:r>
              <a:rPr lang="en-US" sz="1800" dirty="0">
                <a:solidFill>
                  <a:schemeClr val="tx1"/>
                </a:solidFill>
              </a:rPr>
              <a:t> </a:t>
            </a:r>
            <a:r>
              <a:rPr lang="en-US" sz="1800" dirty="0" err="1">
                <a:solidFill>
                  <a:schemeClr val="tx1"/>
                </a:solidFill>
              </a:rPr>
              <a:t>belum</a:t>
            </a:r>
            <a:r>
              <a:rPr lang="en-US" sz="1800" dirty="0">
                <a:solidFill>
                  <a:schemeClr val="tx1"/>
                </a:solidFill>
              </a:rPr>
              <a:t> </a:t>
            </a:r>
            <a:r>
              <a:rPr lang="en-US" sz="1800" dirty="0" err="1">
                <a:solidFill>
                  <a:schemeClr val="tx1"/>
                </a:solidFill>
              </a:rPr>
              <a:t>tuntas</a:t>
            </a:r>
            <a:r>
              <a:rPr lang="en-US" sz="1800" dirty="0">
                <a:solidFill>
                  <a:schemeClr val="tx1"/>
                </a:solidFill>
              </a:rPr>
              <a:t>, </a:t>
            </a:r>
            <a:r>
              <a:rPr lang="en-US" sz="1800" dirty="0" err="1">
                <a:solidFill>
                  <a:schemeClr val="tx1"/>
                </a:solidFill>
              </a:rPr>
              <a:t>didasarkan</a:t>
            </a:r>
            <a:r>
              <a:rPr lang="en-US" sz="1800" dirty="0">
                <a:solidFill>
                  <a:schemeClr val="tx1"/>
                </a:solidFill>
              </a:rPr>
              <a:t> </a:t>
            </a:r>
            <a:r>
              <a:rPr lang="en-US" sz="1800" dirty="0" err="1">
                <a:solidFill>
                  <a:schemeClr val="tx1"/>
                </a:solidFill>
              </a:rPr>
              <a:t>atas</a:t>
            </a:r>
            <a:r>
              <a:rPr lang="en-US" sz="1800" dirty="0">
                <a:solidFill>
                  <a:schemeClr val="tx1"/>
                </a:solidFill>
              </a:rPr>
              <a:t> </a:t>
            </a:r>
            <a:r>
              <a:rPr lang="en-US" sz="1800" dirty="0" err="1">
                <a:solidFill>
                  <a:schemeClr val="tx1"/>
                </a:solidFill>
              </a:rPr>
              <a:t>standar</a:t>
            </a:r>
            <a:r>
              <a:rPr lang="en-US" sz="1800" dirty="0">
                <a:solidFill>
                  <a:schemeClr val="tx1"/>
                </a:solidFill>
              </a:rPr>
              <a:t> </a:t>
            </a:r>
            <a:r>
              <a:rPr lang="en-US" sz="1800" dirty="0" err="1">
                <a:solidFill>
                  <a:schemeClr val="tx1"/>
                </a:solidFill>
              </a:rPr>
              <a:t>keberhasilan</a:t>
            </a:r>
            <a:r>
              <a:rPr lang="en-US" sz="1800" dirty="0">
                <a:solidFill>
                  <a:schemeClr val="tx1"/>
                </a:solidFill>
              </a:rPr>
              <a:t> yang </a:t>
            </a:r>
            <a:r>
              <a:rPr lang="en-US" sz="1800" dirty="0" err="1">
                <a:solidFill>
                  <a:schemeClr val="tx1"/>
                </a:solidFill>
              </a:rPr>
              <a:t>telah</a:t>
            </a:r>
            <a:r>
              <a:rPr lang="en-US" sz="1800" dirty="0">
                <a:solidFill>
                  <a:schemeClr val="tx1"/>
                </a:solidFill>
              </a:rPr>
              <a:t> </a:t>
            </a:r>
            <a:r>
              <a:rPr lang="en-US" sz="1800" dirty="0" err="1">
                <a:solidFill>
                  <a:schemeClr val="tx1"/>
                </a:solidFill>
              </a:rPr>
              <a:t>ditentukan</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itu</a:t>
            </a:r>
            <a:r>
              <a:rPr lang="en-US" sz="1800" dirty="0">
                <a:solidFill>
                  <a:schemeClr val="tx1"/>
                </a:solidFill>
              </a:rPr>
              <a:t> </a:t>
            </a:r>
            <a:r>
              <a:rPr lang="en-US" sz="1800" dirty="0" err="1">
                <a:solidFill>
                  <a:schemeClr val="tx1"/>
                </a:solidFill>
              </a:rPr>
              <a:t>perlu</a:t>
            </a:r>
            <a:r>
              <a:rPr lang="en-US" sz="1800" dirty="0">
                <a:solidFill>
                  <a:schemeClr val="tx1"/>
                </a:solidFill>
              </a:rPr>
              <a:t> </a:t>
            </a:r>
            <a:r>
              <a:rPr lang="en-US" sz="1800" dirty="0" err="1">
                <a:solidFill>
                  <a:schemeClr val="tx1"/>
                </a:solidFill>
              </a:rPr>
              <a:t>dilakukan</a:t>
            </a:r>
            <a:r>
              <a:rPr lang="en-US" sz="1800" dirty="0">
                <a:solidFill>
                  <a:schemeClr val="tx1"/>
                </a:solidFill>
              </a:rPr>
              <a:t> </a:t>
            </a:r>
            <a:r>
              <a:rPr lang="en-US" sz="1800" dirty="0" err="1">
                <a:solidFill>
                  <a:schemeClr val="tx1"/>
                </a:solidFill>
              </a:rPr>
              <a:t>tindakan</a:t>
            </a:r>
            <a:r>
              <a:rPr lang="en-US" sz="1800" dirty="0">
                <a:solidFill>
                  <a:schemeClr val="tx1"/>
                </a:solidFill>
              </a:rPr>
              <a:t> agar </a:t>
            </a:r>
            <a:r>
              <a:rPr lang="en-US" sz="1800" dirty="0" err="1">
                <a:solidFill>
                  <a:schemeClr val="tx1"/>
                </a:solidFill>
              </a:rPr>
              <a:t>para</a:t>
            </a:r>
            <a:r>
              <a:rPr lang="en-US" sz="1800" dirty="0">
                <a:solidFill>
                  <a:schemeClr val="tx1"/>
                </a:solidFill>
              </a:rPr>
              <a:t> </a:t>
            </a:r>
            <a:r>
              <a:rPr lang="en-US" sz="1800" dirty="0" err="1">
                <a:solidFill>
                  <a:schemeClr val="tx1"/>
                </a:solidFill>
              </a:rPr>
              <a:t>siswa</a:t>
            </a:r>
            <a:r>
              <a:rPr lang="en-US" sz="1800" dirty="0">
                <a:solidFill>
                  <a:schemeClr val="tx1"/>
                </a:solidFill>
              </a:rPr>
              <a:t> </a:t>
            </a:r>
            <a:r>
              <a:rPr lang="en-US" sz="1800" dirty="0" err="1">
                <a:solidFill>
                  <a:schemeClr val="tx1"/>
                </a:solidFill>
              </a:rPr>
              <a:t>mendapatkan</a:t>
            </a:r>
            <a:r>
              <a:rPr lang="en-US" sz="1800" dirty="0">
                <a:solidFill>
                  <a:schemeClr val="tx1"/>
                </a:solidFill>
              </a:rPr>
              <a:t> </a:t>
            </a:r>
            <a:r>
              <a:rPr lang="en-US" sz="1800" dirty="0" err="1">
                <a:solidFill>
                  <a:schemeClr val="tx1"/>
                </a:solidFill>
              </a:rPr>
              <a:t>hasil</a:t>
            </a:r>
            <a:r>
              <a:rPr lang="en-US" sz="1800" dirty="0">
                <a:solidFill>
                  <a:schemeClr val="tx1"/>
                </a:solidFill>
              </a:rPr>
              <a:t> minimal KKM </a:t>
            </a:r>
            <a:r>
              <a:rPr lang="en-US" sz="1800" dirty="0" err="1">
                <a:solidFill>
                  <a:schemeClr val="tx1"/>
                </a:solidFill>
              </a:rPr>
              <a:t>yaitu</a:t>
            </a:r>
            <a:r>
              <a:rPr lang="en-US" sz="1800" dirty="0">
                <a:solidFill>
                  <a:schemeClr val="tx1"/>
                </a:solidFill>
              </a:rPr>
              <a:t> 67.</a:t>
            </a:r>
          </a:p>
          <a:p>
            <a:endParaRPr lang="en-US" sz="1800" dirty="0">
              <a:solidFill>
                <a:schemeClr val="tx1"/>
              </a:solidFill>
            </a:endParaRPr>
          </a:p>
          <a:p>
            <a:r>
              <a:rPr lang="id-ID" sz="1800" b="1" dirty="0">
                <a:solidFill>
                  <a:schemeClr val="tx1"/>
                </a:solidFill>
              </a:rPr>
              <a:t> </a:t>
            </a:r>
            <a:r>
              <a:rPr lang="id-ID" sz="1800" dirty="0">
                <a:solidFill>
                  <a:schemeClr val="tx1"/>
                </a:solidFill>
              </a:rPr>
              <a:t>Hasil belajar siswa kelas VI MI Al Ishlah Bobos pada siklus I sudah mengalami peningkatan dibandingkan prasiklus.Nilai-nilai siswa kelas VI MI Al Ishlah Bobos juga sudah meningkat walaupun jika dilihat masih terdapat siswa kelas VI MI Al Ishlah Bobos yang belum mencapai batas KKM. Namun secara keseluruhan hasil belajar siswa kelas VI MI Al Ishlah Bobos sudah menjadi lebih baik. </a:t>
            </a:r>
            <a:r>
              <a:rPr lang="en-US" sz="1800" dirty="0" err="1">
                <a:solidFill>
                  <a:schemeClr val="tx1"/>
                </a:solidFill>
              </a:rPr>
              <a:t>Nilai</a:t>
            </a:r>
            <a:r>
              <a:rPr lang="en-US" sz="1800" dirty="0">
                <a:solidFill>
                  <a:schemeClr val="tx1"/>
                </a:solidFill>
              </a:rPr>
              <a:t> rata-rata </a:t>
            </a:r>
            <a:r>
              <a:rPr lang="en-US" sz="1800" dirty="0" err="1">
                <a:solidFill>
                  <a:schemeClr val="tx1"/>
                </a:solidFill>
              </a:rPr>
              <a:t>kelas</a:t>
            </a:r>
            <a:r>
              <a:rPr lang="en-US" sz="1800" dirty="0">
                <a:solidFill>
                  <a:schemeClr val="tx1"/>
                </a:solidFill>
              </a:rPr>
              <a:t> yang </a:t>
            </a:r>
            <a:r>
              <a:rPr lang="en-US" sz="1800" dirty="0" err="1">
                <a:solidFill>
                  <a:schemeClr val="tx1"/>
                </a:solidFill>
              </a:rPr>
              <a:t>diperoleh</a:t>
            </a:r>
            <a:r>
              <a:rPr lang="en-US" sz="1800" dirty="0">
                <a:solidFill>
                  <a:schemeClr val="tx1"/>
                </a:solidFill>
              </a:rPr>
              <a:t> </a:t>
            </a:r>
            <a:r>
              <a:rPr lang="en-US" sz="1800" dirty="0" err="1">
                <a:solidFill>
                  <a:schemeClr val="tx1"/>
                </a:solidFill>
              </a:rPr>
              <a:t>adalah</a:t>
            </a:r>
            <a:r>
              <a:rPr lang="en-US" sz="1800" dirty="0">
                <a:solidFill>
                  <a:schemeClr val="tx1"/>
                </a:solidFill>
              </a:rPr>
              <a:t> </a:t>
            </a:r>
            <a:r>
              <a:rPr lang="en-US" sz="1800" dirty="0" smtClean="0">
                <a:solidFill>
                  <a:schemeClr val="tx1"/>
                </a:solidFill>
              </a:rPr>
              <a:t>79</a:t>
            </a:r>
            <a:r>
              <a:rPr lang="en-US" sz="1800" dirty="0" smtClean="0">
                <a:solidFill>
                  <a:schemeClr val="tx1"/>
                </a:solidFill>
              </a:rPr>
              <a:t>,19. </a:t>
            </a:r>
            <a:r>
              <a:rPr lang="en-US" sz="1800" dirty="0" err="1">
                <a:solidFill>
                  <a:schemeClr val="tx1"/>
                </a:solidFill>
              </a:rPr>
              <a:t>Nilai</a:t>
            </a:r>
            <a:r>
              <a:rPr lang="en-US" sz="1800" dirty="0">
                <a:solidFill>
                  <a:schemeClr val="tx1"/>
                </a:solidFill>
              </a:rPr>
              <a:t> </a:t>
            </a:r>
            <a:r>
              <a:rPr lang="en-US" sz="1800" dirty="0" err="1">
                <a:solidFill>
                  <a:schemeClr val="tx1"/>
                </a:solidFill>
              </a:rPr>
              <a:t>ini</a:t>
            </a:r>
            <a:r>
              <a:rPr lang="en-US" sz="1800" dirty="0">
                <a:solidFill>
                  <a:schemeClr val="tx1"/>
                </a:solidFill>
              </a:rPr>
              <a:t> </a:t>
            </a:r>
            <a:r>
              <a:rPr lang="en-US" sz="1800" dirty="0" err="1">
                <a:solidFill>
                  <a:schemeClr val="tx1"/>
                </a:solidFill>
              </a:rPr>
              <a:t>lebih</a:t>
            </a:r>
            <a:r>
              <a:rPr lang="en-US" sz="1800" dirty="0">
                <a:solidFill>
                  <a:schemeClr val="tx1"/>
                </a:solidFill>
              </a:rPr>
              <a:t> </a:t>
            </a:r>
            <a:r>
              <a:rPr lang="en-US" sz="1800" dirty="0" err="1">
                <a:solidFill>
                  <a:schemeClr val="tx1"/>
                </a:solidFill>
              </a:rPr>
              <a:t>baik</a:t>
            </a:r>
            <a:r>
              <a:rPr lang="en-US" sz="1800" dirty="0">
                <a:solidFill>
                  <a:schemeClr val="tx1"/>
                </a:solidFill>
              </a:rPr>
              <a:t> </a:t>
            </a:r>
            <a:r>
              <a:rPr lang="en-US" sz="1800" dirty="0" err="1">
                <a:solidFill>
                  <a:schemeClr val="tx1"/>
                </a:solidFill>
              </a:rPr>
              <a:t>daripada</a:t>
            </a:r>
            <a:r>
              <a:rPr lang="en-US" sz="1800" dirty="0">
                <a:solidFill>
                  <a:schemeClr val="tx1"/>
                </a:solidFill>
              </a:rPr>
              <a:t> </a:t>
            </a:r>
            <a:r>
              <a:rPr lang="en-US" sz="1800" dirty="0" err="1">
                <a:solidFill>
                  <a:schemeClr val="tx1"/>
                </a:solidFill>
              </a:rPr>
              <a:t>prasiklus</a:t>
            </a:r>
            <a:r>
              <a:rPr lang="en-US" sz="1800" dirty="0">
                <a:solidFill>
                  <a:schemeClr val="tx1"/>
                </a:solidFill>
              </a:rPr>
              <a:t> </a:t>
            </a:r>
            <a:r>
              <a:rPr lang="en-US" sz="1800" dirty="0" err="1">
                <a:solidFill>
                  <a:schemeClr val="tx1"/>
                </a:solidFill>
              </a:rPr>
              <a:t>yaitu</a:t>
            </a:r>
            <a:r>
              <a:rPr lang="en-US" sz="1800" dirty="0">
                <a:solidFill>
                  <a:schemeClr val="tx1"/>
                </a:solidFill>
              </a:rPr>
              <a:t> </a:t>
            </a:r>
            <a:r>
              <a:rPr lang="en-US" sz="1800" dirty="0" err="1">
                <a:solidFill>
                  <a:schemeClr val="tx1"/>
                </a:solidFill>
              </a:rPr>
              <a:t>sebanyak</a:t>
            </a:r>
            <a:r>
              <a:rPr lang="en-US" sz="1800" dirty="0">
                <a:solidFill>
                  <a:schemeClr val="tx1"/>
                </a:solidFill>
              </a:rPr>
              <a:t> </a:t>
            </a:r>
            <a:r>
              <a:rPr lang="en-US" sz="1800" dirty="0" smtClean="0">
                <a:solidFill>
                  <a:schemeClr val="tx1"/>
                </a:solidFill>
              </a:rPr>
              <a:t>72</a:t>
            </a:r>
            <a:r>
              <a:rPr lang="en-US" sz="1800" dirty="0" smtClean="0">
                <a:solidFill>
                  <a:schemeClr val="tx1"/>
                </a:solidFill>
              </a:rPr>
              <a:t>,19.</a:t>
            </a:r>
            <a:endParaRPr lang="en-US" sz="1800" dirty="0">
              <a:solidFill>
                <a:schemeClr val="tx1"/>
              </a:solidFill>
            </a:endParaRPr>
          </a:p>
          <a:p>
            <a:r>
              <a:rPr lang="en-US" sz="1800" dirty="0" err="1">
                <a:solidFill>
                  <a:schemeClr val="tx1"/>
                </a:solidFill>
              </a:rPr>
              <a:t>Peningkatan</a:t>
            </a:r>
            <a:r>
              <a:rPr lang="en-US" sz="1800" dirty="0">
                <a:solidFill>
                  <a:schemeClr val="tx1"/>
                </a:solidFill>
              </a:rPr>
              <a:t> </a:t>
            </a:r>
            <a:r>
              <a:rPr lang="en-US" sz="1800" dirty="0" err="1">
                <a:solidFill>
                  <a:schemeClr val="tx1"/>
                </a:solidFill>
              </a:rPr>
              <a:t>nilai</a:t>
            </a:r>
            <a:r>
              <a:rPr lang="en-US" sz="1800" dirty="0">
                <a:solidFill>
                  <a:schemeClr val="tx1"/>
                </a:solidFill>
              </a:rPr>
              <a:t> </a:t>
            </a:r>
            <a:r>
              <a:rPr lang="en-US" sz="1800" dirty="0" err="1">
                <a:solidFill>
                  <a:schemeClr val="tx1"/>
                </a:solidFill>
              </a:rPr>
              <a:t>itu</a:t>
            </a:r>
            <a:r>
              <a:rPr lang="en-US" sz="1800" dirty="0">
                <a:solidFill>
                  <a:schemeClr val="tx1"/>
                </a:solidFill>
              </a:rPr>
              <a:t> </a:t>
            </a:r>
            <a:r>
              <a:rPr lang="en-US" sz="1800" dirty="0" err="1">
                <a:solidFill>
                  <a:schemeClr val="tx1"/>
                </a:solidFill>
              </a:rPr>
              <a:t>disebabkan</a:t>
            </a:r>
            <a:r>
              <a:rPr lang="en-US" sz="1800" dirty="0">
                <a:solidFill>
                  <a:schemeClr val="tx1"/>
                </a:solidFill>
              </a:rPr>
              <a:t> </a:t>
            </a:r>
            <a:r>
              <a:rPr lang="en-US" sz="1800" dirty="0" err="1">
                <a:solidFill>
                  <a:schemeClr val="tx1"/>
                </a:solidFill>
              </a:rPr>
              <a:t>oleh</a:t>
            </a:r>
            <a:r>
              <a:rPr lang="en-US" sz="1800" dirty="0">
                <a:solidFill>
                  <a:schemeClr val="tx1"/>
                </a:solidFill>
              </a:rPr>
              <a:t> </a:t>
            </a:r>
            <a:r>
              <a:rPr lang="en-US" sz="1800" dirty="0" err="1">
                <a:solidFill>
                  <a:schemeClr val="tx1"/>
                </a:solidFill>
              </a:rPr>
              <a:t>beberapa</a:t>
            </a:r>
            <a:r>
              <a:rPr lang="en-US" sz="1800" dirty="0">
                <a:solidFill>
                  <a:schemeClr val="tx1"/>
                </a:solidFill>
              </a:rPr>
              <a:t> </a:t>
            </a:r>
            <a:r>
              <a:rPr lang="en-US" sz="1800" dirty="0" err="1">
                <a:solidFill>
                  <a:schemeClr val="tx1"/>
                </a:solidFill>
              </a:rPr>
              <a:t>faktor</a:t>
            </a:r>
            <a:r>
              <a:rPr lang="en-US" sz="1800" dirty="0">
                <a:solidFill>
                  <a:schemeClr val="tx1"/>
                </a:solidFill>
              </a:rPr>
              <a:t>, </a:t>
            </a:r>
            <a:r>
              <a:rPr lang="en-US" sz="1800" dirty="0" err="1">
                <a:solidFill>
                  <a:schemeClr val="tx1"/>
                </a:solidFill>
              </a:rPr>
              <a:t>yaitu</a:t>
            </a:r>
            <a:r>
              <a:rPr lang="en-US" sz="1800" dirty="0">
                <a:solidFill>
                  <a:schemeClr val="tx1"/>
                </a:solidFill>
              </a:rPr>
              <a:t> </a:t>
            </a:r>
            <a:r>
              <a:rPr lang="en-US" sz="1800" dirty="0" err="1">
                <a:solidFill>
                  <a:schemeClr val="tx1"/>
                </a:solidFill>
              </a:rPr>
              <a:t>sudah</a:t>
            </a:r>
            <a:r>
              <a:rPr lang="en-US" sz="1800" dirty="0">
                <a:solidFill>
                  <a:schemeClr val="tx1"/>
                </a:solidFill>
              </a:rPr>
              <a:t> </a:t>
            </a:r>
            <a:r>
              <a:rPr lang="en-US" sz="1800" dirty="0" err="1">
                <a:solidFill>
                  <a:schemeClr val="tx1"/>
                </a:solidFill>
              </a:rPr>
              <a:t>digunakannya</a:t>
            </a:r>
            <a:r>
              <a:rPr lang="en-US" sz="1800" dirty="0">
                <a:solidFill>
                  <a:schemeClr val="tx1"/>
                </a:solidFill>
              </a:rPr>
              <a:t> media </a:t>
            </a:r>
            <a:r>
              <a:rPr lang="en-US" sz="1800" dirty="0" err="1">
                <a:solidFill>
                  <a:schemeClr val="tx1"/>
                </a:solidFill>
              </a:rPr>
              <a:t>konkret</a:t>
            </a:r>
            <a:r>
              <a:rPr lang="en-US" sz="1800" dirty="0">
                <a:solidFill>
                  <a:schemeClr val="tx1"/>
                </a:solidFill>
              </a:rPr>
              <a:t> </a:t>
            </a:r>
            <a:r>
              <a:rPr lang="en-US" sz="1800" dirty="0" err="1">
                <a:solidFill>
                  <a:schemeClr val="tx1"/>
                </a:solidFill>
              </a:rPr>
              <a:t>dalam</a:t>
            </a:r>
            <a:r>
              <a:rPr lang="en-US" sz="1800" dirty="0">
                <a:solidFill>
                  <a:schemeClr val="tx1"/>
                </a:solidFill>
              </a:rPr>
              <a:t> </a:t>
            </a:r>
            <a:r>
              <a:rPr lang="en-US" sz="1800" dirty="0" err="1">
                <a:solidFill>
                  <a:schemeClr val="tx1"/>
                </a:solidFill>
              </a:rPr>
              <a:t>pembelajaran</a:t>
            </a:r>
            <a:r>
              <a:rPr lang="en-US" sz="1800" dirty="0">
                <a:solidFill>
                  <a:schemeClr val="tx1"/>
                </a:solidFill>
              </a:rPr>
              <a:t> </a:t>
            </a:r>
            <a:r>
              <a:rPr lang="en-US" sz="1800" dirty="0" err="1">
                <a:solidFill>
                  <a:schemeClr val="tx1"/>
                </a:solidFill>
              </a:rPr>
              <a:t>matematika</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penggunaan</a:t>
            </a:r>
            <a:r>
              <a:rPr lang="en-US" sz="1800" dirty="0">
                <a:solidFill>
                  <a:schemeClr val="tx1"/>
                </a:solidFill>
              </a:rPr>
              <a:t> media (</a:t>
            </a:r>
            <a:r>
              <a:rPr lang="en-US" sz="1800" dirty="0" err="1">
                <a:solidFill>
                  <a:schemeClr val="tx1"/>
                </a:solidFill>
              </a:rPr>
              <a:t>kardus</a:t>
            </a:r>
            <a:r>
              <a:rPr lang="en-US" sz="1800" dirty="0">
                <a:solidFill>
                  <a:schemeClr val="tx1"/>
                </a:solidFill>
              </a:rPr>
              <a:t>) </a:t>
            </a:r>
            <a:r>
              <a:rPr lang="en-US" sz="1800" dirty="0" err="1">
                <a:solidFill>
                  <a:schemeClr val="tx1"/>
                </a:solidFill>
              </a:rPr>
              <a:t>berarti</a:t>
            </a:r>
            <a:r>
              <a:rPr lang="en-US" sz="1800" dirty="0">
                <a:solidFill>
                  <a:schemeClr val="tx1"/>
                </a:solidFill>
              </a:rPr>
              <a:t> </a:t>
            </a:r>
            <a:r>
              <a:rPr lang="en-US" sz="1800" dirty="0" err="1">
                <a:solidFill>
                  <a:schemeClr val="tx1"/>
                </a:solidFill>
              </a:rPr>
              <a:t>siswa</a:t>
            </a:r>
            <a:r>
              <a:rPr lang="en-US" sz="1800" dirty="0">
                <a:solidFill>
                  <a:schemeClr val="tx1"/>
                </a:solidFill>
              </a:rPr>
              <a:t> </a:t>
            </a:r>
            <a:r>
              <a:rPr lang="en-US" sz="1800" dirty="0" err="1">
                <a:solidFill>
                  <a:schemeClr val="tx1"/>
                </a:solidFill>
              </a:rPr>
              <a:t>kelas</a:t>
            </a:r>
            <a:r>
              <a:rPr lang="en-US" sz="1800" dirty="0">
                <a:solidFill>
                  <a:schemeClr val="tx1"/>
                </a:solidFill>
              </a:rPr>
              <a:t> VI MI Al </a:t>
            </a:r>
            <a:r>
              <a:rPr lang="en-US" sz="1800" dirty="0" err="1">
                <a:solidFill>
                  <a:schemeClr val="tx1"/>
                </a:solidFill>
              </a:rPr>
              <a:t>Ishlah</a:t>
            </a:r>
            <a:r>
              <a:rPr lang="en-US" sz="1800" dirty="0">
                <a:solidFill>
                  <a:schemeClr val="tx1"/>
                </a:solidFill>
              </a:rPr>
              <a:t> </a:t>
            </a:r>
            <a:r>
              <a:rPr lang="en-US" sz="1800" dirty="0" err="1">
                <a:solidFill>
                  <a:schemeClr val="tx1"/>
                </a:solidFill>
              </a:rPr>
              <a:t>Bobos</a:t>
            </a:r>
            <a:r>
              <a:rPr lang="en-US" sz="1800" dirty="0">
                <a:solidFill>
                  <a:schemeClr val="tx1"/>
                </a:solidFill>
              </a:rPr>
              <a:t> </a:t>
            </a:r>
            <a:r>
              <a:rPr lang="en-US" sz="1800" dirty="0" err="1">
                <a:solidFill>
                  <a:schemeClr val="tx1"/>
                </a:solidFill>
              </a:rPr>
              <a:t>diajak</a:t>
            </a:r>
            <a:r>
              <a:rPr lang="en-US" sz="1800" dirty="0">
                <a:solidFill>
                  <a:schemeClr val="tx1"/>
                </a:solidFill>
              </a:rPr>
              <a:t> </a:t>
            </a:r>
            <a:r>
              <a:rPr lang="en-US" sz="1800" dirty="0" err="1">
                <a:solidFill>
                  <a:schemeClr val="tx1"/>
                </a:solidFill>
              </a:rPr>
              <a:t>memahami</a:t>
            </a:r>
            <a:r>
              <a:rPr lang="en-US" sz="1800" dirty="0">
                <a:solidFill>
                  <a:schemeClr val="tx1"/>
                </a:solidFill>
              </a:rPr>
              <a:t> </a:t>
            </a:r>
            <a:r>
              <a:rPr lang="en-US" sz="1800" dirty="0" err="1">
                <a:solidFill>
                  <a:schemeClr val="tx1"/>
                </a:solidFill>
              </a:rPr>
              <a:t>materi</a:t>
            </a:r>
            <a:r>
              <a:rPr lang="en-US" sz="1800" dirty="0">
                <a:solidFill>
                  <a:schemeClr val="tx1"/>
                </a:solidFill>
              </a:rPr>
              <a:t> </a:t>
            </a:r>
            <a:r>
              <a:rPr lang="en-US" sz="1800" dirty="0" err="1">
                <a:solidFill>
                  <a:schemeClr val="tx1"/>
                </a:solidFill>
              </a:rPr>
              <a:t>secara</a:t>
            </a:r>
            <a:r>
              <a:rPr lang="en-US" sz="1800" dirty="0">
                <a:solidFill>
                  <a:schemeClr val="tx1"/>
                </a:solidFill>
              </a:rPr>
              <a:t> </a:t>
            </a:r>
            <a:r>
              <a:rPr lang="en-US" sz="1800" dirty="0" err="1">
                <a:solidFill>
                  <a:schemeClr val="tx1"/>
                </a:solidFill>
              </a:rPr>
              <a:t>lebih</a:t>
            </a:r>
            <a:r>
              <a:rPr lang="en-US" sz="1800" dirty="0">
                <a:solidFill>
                  <a:schemeClr val="tx1"/>
                </a:solidFill>
              </a:rPr>
              <a:t> </a:t>
            </a:r>
            <a:r>
              <a:rPr lang="en-US" sz="1800" dirty="0" err="1">
                <a:solidFill>
                  <a:schemeClr val="tx1"/>
                </a:solidFill>
              </a:rPr>
              <a:t>konkret</a:t>
            </a:r>
            <a:r>
              <a:rPr lang="en-US" sz="1800" dirty="0">
                <a:solidFill>
                  <a:schemeClr val="tx1"/>
                </a:solidFill>
              </a:rPr>
              <a:t> </a:t>
            </a:r>
            <a:r>
              <a:rPr lang="en-US" sz="1800" dirty="0" err="1">
                <a:solidFill>
                  <a:schemeClr val="tx1"/>
                </a:solidFill>
              </a:rPr>
              <a:t>dan</a:t>
            </a:r>
            <a:r>
              <a:rPr lang="en-US" sz="1800" dirty="0">
                <a:solidFill>
                  <a:schemeClr val="tx1"/>
                </a:solidFill>
              </a:rPr>
              <a:t> </a:t>
            </a:r>
            <a:r>
              <a:rPr lang="en-US" sz="1800" dirty="0" err="1">
                <a:solidFill>
                  <a:schemeClr val="tx1"/>
                </a:solidFill>
              </a:rPr>
              <a:t>melalui</a:t>
            </a:r>
            <a:r>
              <a:rPr lang="en-US" sz="1800" dirty="0">
                <a:solidFill>
                  <a:schemeClr val="tx1"/>
                </a:solidFill>
              </a:rPr>
              <a:t> </a:t>
            </a:r>
            <a:r>
              <a:rPr lang="en-US" sz="1800" dirty="0" err="1">
                <a:solidFill>
                  <a:schemeClr val="tx1"/>
                </a:solidFill>
              </a:rPr>
              <a:t>benda-benda</a:t>
            </a:r>
            <a:r>
              <a:rPr lang="en-US" sz="1800" dirty="0">
                <a:solidFill>
                  <a:schemeClr val="tx1"/>
                </a:solidFill>
              </a:rPr>
              <a:t> </a:t>
            </a:r>
            <a:r>
              <a:rPr lang="en-US" sz="1800" dirty="0" err="1">
                <a:solidFill>
                  <a:schemeClr val="tx1"/>
                </a:solidFill>
              </a:rPr>
              <a:t>nyata</a:t>
            </a:r>
            <a:r>
              <a:rPr lang="en-US" sz="1800" dirty="0">
                <a:solidFill>
                  <a:schemeClr val="tx1"/>
                </a:solidFill>
              </a:rPr>
              <a:t> </a:t>
            </a:r>
            <a:r>
              <a:rPr lang="en-US" sz="1800" dirty="0" err="1">
                <a:solidFill>
                  <a:schemeClr val="tx1"/>
                </a:solidFill>
              </a:rPr>
              <a:t>yaitu</a:t>
            </a:r>
            <a:r>
              <a:rPr lang="en-US" sz="1800" dirty="0">
                <a:solidFill>
                  <a:schemeClr val="tx1"/>
                </a:solidFill>
              </a:rPr>
              <a:t> </a:t>
            </a:r>
            <a:r>
              <a:rPr lang="en-US" sz="1800" dirty="0" err="1">
                <a:solidFill>
                  <a:schemeClr val="tx1"/>
                </a:solidFill>
              </a:rPr>
              <a:t>potongan</a:t>
            </a:r>
            <a:r>
              <a:rPr lang="en-US" sz="1800" dirty="0">
                <a:solidFill>
                  <a:schemeClr val="tx1"/>
                </a:solidFill>
              </a:rPr>
              <a:t> </a:t>
            </a:r>
            <a:r>
              <a:rPr lang="en-US" sz="1800" dirty="0" err="1">
                <a:solidFill>
                  <a:schemeClr val="tx1"/>
                </a:solidFill>
              </a:rPr>
              <a:t>karton</a:t>
            </a:r>
            <a:r>
              <a:rPr lang="en-US" sz="1800" dirty="0">
                <a:solidFill>
                  <a:schemeClr val="tx1"/>
                </a:solidFill>
              </a:rPr>
              <a:t> yang </a:t>
            </a:r>
            <a:r>
              <a:rPr lang="en-US" sz="1800" dirty="0" err="1">
                <a:solidFill>
                  <a:schemeClr val="tx1"/>
                </a:solidFill>
              </a:rPr>
              <a:t>dibentuk</a:t>
            </a:r>
            <a:r>
              <a:rPr lang="en-US" sz="1800" dirty="0">
                <a:solidFill>
                  <a:schemeClr val="tx1"/>
                </a:solidFill>
              </a:rPr>
              <a:t> </a:t>
            </a:r>
            <a:r>
              <a:rPr lang="en-US" sz="1800" dirty="0" err="1">
                <a:solidFill>
                  <a:schemeClr val="tx1"/>
                </a:solidFill>
              </a:rPr>
              <a:t>bangun</a:t>
            </a:r>
            <a:r>
              <a:rPr lang="en-US" sz="1800" dirty="0">
                <a:solidFill>
                  <a:schemeClr val="tx1"/>
                </a:solidFill>
              </a:rPr>
              <a:t> </a:t>
            </a:r>
            <a:r>
              <a:rPr lang="en-US" sz="1800" dirty="0" err="1">
                <a:solidFill>
                  <a:schemeClr val="tx1"/>
                </a:solidFill>
              </a:rPr>
              <a:t>ruang</a:t>
            </a:r>
            <a:r>
              <a:rPr lang="en-US" sz="1800" dirty="0">
                <a:solidFill>
                  <a:schemeClr val="tx1"/>
                </a:solidFill>
              </a:rPr>
              <a:t> </a:t>
            </a:r>
            <a:r>
              <a:rPr lang="en-US" sz="1800" dirty="0" smtClean="0"/>
              <a:t>.</a:t>
            </a:r>
            <a:endParaRPr lang="id-ID" sz="1800" dirty="0" smtClean="0"/>
          </a:p>
          <a:p>
            <a:r>
              <a:rPr lang="id-ID" sz="1800" dirty="0">
                <a:solidFill>
                  <a:schemeClr val="tx1"/>
                </a:solidFill>
              </a:rPr>
              <a:t>Adapun peningkatan nilai rata-rata materi bangun ruang menggunakan media konkret pada siswa kelas VI dari kegiatan pra siklus ke siklus I sebanyak </a:t>
            </a:r>
            <a:r>
              <a:rPr lang="id-ID" sz="1800" dirty="0" smtClean="0">
                <a:solidFill>
                  <a:schemeClr val="tx1"/>
                </a:solidFill>
              </a:rPr>
              <a:t>3</a:t>
            </a:r>
            <a:r>
              <a:rPr lang="en-US" sz="1800" dirty="0" smtClean="0">
                <a:solidFill>
                  <a:schemeClr val="tx1"/>
                </a:solidFill>
              </a:rPr>
              <a:t>8,12</a:t>
            </a:r>
            <a:r>
              <a:rPr lang="id-ID" sz="1800" dirty="0" smtClean="0">
                <a:solidFill>
                  <a:schemeClr val="tx1"/>
                </a:solidFill>
              </a:rPr>
              <a:t> </a:t>
            </a:r>
            <a:r>
              <a:rPr lang="id-ID" sz="1800" dirty="0">
                <a:solidFill>
                  <a:schemeClr val="tx1"/>
                </a:solidFill>
              </a:rPr>
              <a:t>% sedangkan nilai rata-rata dari kegiatan siklus I ke siklus II ada peningkatan sebanyak </a:t>
            </a:r>
            <a:r>
              <a:rPr lang="en-US" sz="1800" dirty="0" smtClean="0">
                <a:solidFill>
                  <a:schemeClr val="tx1"/>
                </a:solidFill>
              </a:rPr>
              <a:t>6,6</a:t>
            </a:r>
            <a:r>
              <a:rPr lang="id-ID" sz="1800" dirty="0" smtClean="0">
                <a:solidFill>
                  <a:schemeClr val="tx1"/>
                </a:solidFill>
              </a:rPr>
              <a:t> </a:t>
            </a:r>
            <a:r>
              <a:rPr lang="id-ID" sz="1800" dirty="0">
                <a:solidFill>
                  <a:schemeClr val="tx1"/>
                </a:solidFill>
              </a:rPr>
              <a:t>%. </a:t>
            </a:r>
            <a:r>
              <a:rPr lang="en-US" sz="1800" dirty="0" err="1">
                <a:solidFill>
                  <a:schemeClr val="tx1"/>
                </a:solidFill>
              </a:rPr>
              <a:t>Kemudian</a:t>
            </a:r>
            <a:r>
              <a:rPr lang="en-US" sz="1800" dirty="0">
                <a:solidFill>
                  <a:schemeClr val="tx1"/>
                </a:solidFill>
              </a:rPr>
              <a:t> </a:t>
            </a:r>
            <a:r>
              <a:rPr lang="en-US" sz="1800" dirty="0" err="1">
                <a:solidFill>
                  <a:schemeClr val="tx1"/>
                </a:solidFill>
              </a:rPr>
              <a:t>dari</a:t>
            </a:r>
            <a:r>
              <a:rPr lang="en-US" sz="1800" dirty="0">
                <a:solidFill>
                  <a:schemeClr val="tx1"/>
                </a:solidFill>
              </a:rPr>
              <a:t> </a:t>
            </a:r>
            <a:r>
              <a:rPr lang="en-US" sz="1800" dirty="0" err="1">
                <a:solidFill>
                  <a:schemeClr val="tx1"/>
                </a:solidFill>
              </a:rPr>
              <a:t>kegiatan</a:t>
            </a:r>
            <a:r>
              <a:rPr lang="en-US" sz="1800" dirty="0">
                <a:solidFill>
                  <a:schemeClr val="tx1"/>
                </a:solidFill>
              </a:rPr>
              <a:t> </a:t>
            </a:r>
            <a:r>
              <a:rPr lang="en-US" sz="1800" dirty="0" err="1">
                <a:solidFill>
                  <a:schemeClr val="tx1"/>
                </a:solidFill>
              </a:rPr>
              <a:t>pra</a:t>
            </a:r>
            <a:r>
              <a:rPr lang="en-US" sz="1800" dirty="0">
                <a:solidFill>
                  <a:schemeClr val="tx1"/>
                </a:solidFill>
              </a:rPr>
              <a:t> </a:t>
            </a:r>
            <a:r>
              <a:rPr lang="en-US" sz="1800" dirty="0" err="1">
                <a:solidFill>
                  <a:schemeClr val="tx1"/>
                </a:solidFill>
              </a:rPr>
              <a:t>siklus</a:t>
            </a:r>
            <a:r>
              <a:rPr lang="en-US" sz="1800" dirty="0">
                <a:solidFill>
                  <a:schemeClr val="tx1"/>
                </a:solidFill>
              </a:rPr>
              <a:t> </a:t>
            </a:r>
            <a:r>
              <a:rPr lang="en-US" sz="1800" dirty="0" err="1">
                <a:solidFill>
                  <a:schemeClr val="tx1"/>
                </a:solidFill>
              </a:rPr>
              <a:t>ke</a:t>
            </a:r>
            <a:r>
              <a:rPr lang="en-US" sz="1800" dirty="0">
                <a:solidFill>
                  <a:schemeClr val="tx1"/>
                </a:solidFill>
              </a:rPr>
              <a:t> </a:t>
            </a:r>
            <a:r>
              <a:rPr lang="en-US" sz="1800" dirty="0" err="1">
                <a:solidFill>
                  <a:schemeClr val="tx1"/>
                </a:solidFill>
              </a:rPr>
              <a:t>siklus</a:t>
            </a:r>
            <a:r>
              <a:rPr lang="en-US" sz="1800" dirty="0">
                <a:solidFill>
                  <a:schemeClr val="tx1"/>
                </a:solidFill>
              </a:rPr>
              <a:t> II </a:t>
            </a:r>
            <a:r>
              <a:rPr lang="en-US" sz="1800" dirty="0" err="1">
                <a:solidFill>
                  <a:schemeClr val="tx1"/>
                </a:solidFill>
              </a:rPr>
              <a:t>nilai</a:t>
            </a:r>
            <a:r>
              <a:rPr lang="en-US" sz="1800" dirty="0">
                <a:solidFill>
                  <a:schemeClr val="tx1"/>
                </a:solidFill>
              </a:rPr>
              <a:t> rata-rata </a:t>
            </a:r>
            <a:r>
              <a:rPr lang="en-US" sz="1800" dirty="0" err="1">
                <a:solidFill>
                  <a:schemeClr val="tx1"/>
                </a:solidFill>
              </a:rPr>
              <a:t>mengalami</a:t>
            </a:r>
            <a:r>
              <a:rPr lang="en-US" sz="1800" dirty="0">
                <a:solidFill>
                  <a:schemeClr val="tx1"/>
                </a:solidFill>
              </a:rPr>
              <a:t> </a:t>
            </a:r>
            <a:r>
              <a:rPr lang="en-US" sz="1800" dirty="0" err="1">
                <a:solidFill>
                  <a:schemeClr val="tx1"/>
                </a:solidFill>
              </a:rPr>
              <a:t>penimgkatan</a:t>
            </a:r>
            <a:r>
              <a:rPr lang="en-US" sz="1800" dirty="0">
                <a:solidFill>
                  <a:schemeClr val="tx1"/>
                </a:solidFill>
              </a:rPr>
              <a:t> </a:t>
            </a:r>
            <a:r>
              <a:rPr lang="en-US" sz="1800" dirty="0" err="1">
                <a:solidFill>
                  <a:schemeClr val="tx1"/>
                </a:solidFill>
              </a:rPr>
              <a:t>sebanyak</a:t>
            </a:r>
            <a:r>
              <a:rPr lang="en-US" sz="1800" dirty="0">
                <a:solidFill>
                  <a:schemeClr val="tx1"/>
                </a:solidFill>
              </a:rPr>
              <a:t> </a:t>
            </a:r>
            <a:r>
              <a:rPr lang="en-US" sz="1800" dirty="0" smtClean="0">
                <a:solidFill>
                  <a:schemeClr val="tx1"/>
                </a:solidFill>
              </a:rPr>
              <a:t>44,69%.</a:t>
            </a:r>
            <a:endParaRPr lang="en-US" sz="1800" dirty="0">
              <a:solidFill>
                <a:schemeClr val="tx1"/>
              </a:solidFill>
            </a:endParaRPr>
          </a:p>
        </p:txBody>
      </p:sp>
    </p:spTree>
    <p:extLst>
      <p:ext uri="{BB962C8B-B14F-4D97-AF65-F5344CB8AC3E}">
        <p14:creationId xmlns:p14="http://schemas.microsoft.com/office/powerpoint/2010/main" val="136374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842051" y="322879"/>
            <a:ext cx="6520069" cy="3785652"/>
          </a:xfrm>
          <a:prstGeom prst="rect">
            <a:avLst/>
          </a:prstGeom>
        </p:spPr>
        <p:txBody>
          <a:bodyPr wrap="square">
            <a:spAutoFit/>
          </a:bodyPr>
          <a:lstStyle/>
          <a:p>
            <a:pPr marL="228600" marR="3810" indent="361315" algn="ctr">
              <a:spcAft>
                <a:spcPts val="0"/>
              </a:spcAft>
            </a:pPr>
            <a:r>
              <a:rPr lang="id-ID" sz="2400" b="1" dirty="0">
                <a:latin typeface="Times New Roman" panose="02020603050405020304" pitchFamily="18" charset="0"/>
                <a:ea typeface="Times New Roman" panose="02020603050405020304" pitchFamily="18" charset="0"/>
                <a:cs typeface="Arial" panose="020B0604020202020204" pitchFamily="34" charset="0"/>
              </a:rPr>
              <a:t>Bagan</a:t>
            </a:r>
            <a:r>
              <a:rPr lang="id-ID" sz="2400" b="1"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 i</a:t>
            </a:r>
            <a:r>
              <a:rPr lang="id-ID" sz="2400" b="1" dirty="0">
                <a:latin typeface="Times New Roman" panose="02020603050405020304" pitchFamily="18" charset="0"/>
                <a:ea typeface="Times New Roman" panose="02020603050405020304" pitchFamily="18" charset="0"/>
                <a:cs typeface="Arial" panose="020B0604020202020204" pitchFamily="34" charset="0"/>
              </a:rPr>
              <a:t>Siklus</a:t>
            </a:r>
            <a:r>
              <a:rPr lang="id-ID" sz="2400" b="1"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 i</a:t>
            </a:r>
            <a:r>
              <a:rPr lang="id-ID" sz="2400" b="1" dirty="0">
                <a:latin typeface="Times New Roman" panose="02020603050405020304" pitchFamily="18" charset="0"/>
                <a:ea typeface="Times New Roman" panose="02020603050405020304" pitchFamily="18" charset="0"/>
                <a:cs typeface="Arial" panose="020B0604020202020204" pitchFamily="34" charset="0"/>
              </a:rPr>
              <a:t>Penelitian</a:t>
            </a:r>
            <a:r>
              <a:rPr lang="id-ID" sz="2400" b="1"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 i</a:t>
            </a:r>
            <a:r>
              <a:rPr lang="id-ID" sz="2400" b="1" dirty="0">
                <a:latin typeface="Times New Roman" panose="02020603050405020304" pitchFamily="18" charset="0"/>
                <a:ea typeface="Times New Roman" panose="02020603050405020304" pitchFamily="18" charset="0"/>
                <a:cs typeface="Arial" panose="020B0604020202020204" pitchFamily="34" charset="0"/>
              </a:rPr>
              <a:t>Tindakan</a:t>
            </a:r>
            <a:r>
              <a:rPr lang="id-ID" sz="2400" b="1"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 i</a:t>
            </a:r>
            <a:r>
              <a:rPr lang="id-ID" sz="2400" b="1" dirty="0">
                <a:latin typeface="Times New Roman" panose="02020603050405020304" pitchFamily="18" charset="0"/>
                <a:ea typeface="Times New Roman" panose="02020603050405020304" pitchFamily="18" charset="0"/>
                <a:cs typeface="Arial" panose="020B0604020202020204" pitchFamily="34" charset="0"/>
              </a:rPr>
              <a:t>Kelas</a:t>
            </a:r>
            <a:endParaRPr lang="en-US" sz="1600" dirty="0">
              <a:latin typeface="Calibri" panose="020F0502020204030204" pitchFamily="34" charset="0"/>
              <a:ea typeface="Calibri" panose="020F0502020204030204" pitchFamily="34" charset="0"/>
              <a:cs typeface="Arial" panose="020B0604020202020204" pitchFamily="34" charset="0"/>
            </a:endParaRPr>
          </a:p>
          <a:p>
            <a:pPr algn="ctr"/>
            <a:endParaRPr lang="id-ID" sz="2400" b="1" dirty="0" smtClean="0">
              <a:latin typeface="Times New Roman" panose="02020603050405020304" pitchFamily="18" charset="0"/>
              <a:ea typeface="Times New Roman" panose="02020603050405020304" pitchFamily="18" charset="0"/>
              <a:cs typeface="Arial" panose="020B0604020202020204" pitchFamily="34" charset="0"/>
            </a:endParaRPr>
          </a:p>
          <a:p>
            <a:pPr algn="ctr"/>
            <a:r>
              <a:rPr lang="en-US" sz="2400" b="1" dirty="0" err="1" smtClean="0">
                <a:latin typeface="Times New Roman" panose="02020603050405020304" pitchFamily="18" charset="0"/>
                <a:cs typeface="Arial" panose="020B0604020202020204" pitchFamily="34" charset="0"/>
              </a:rPr>
              <a:t>Menurut</a:t>
            </a:r>
            <a:r>
              <a:rPr lang="en-US" sz="2400" b="1" dirty="0" smtClean="0">
                <a:latin typeface="Times New Roman" panose="02020603050405020304" pitchFamily="18" charset="0"/>
                <a:cs typeface="Arial" panose="020B0604020202020204" pitchFamily="34" charset="0"/>
              </a:rPr>
              <a:t> </a:t>
            </a:r>
            <a:r>
              <a:rPr lang="en-US" sz="2400" b="1" dirty="0" err="1" smtClean="0">
                <a:latin typeface="Times New Roman" panose="02020603050405020304" pitchFamily="18" charset="0"/>
                <a:cs typeface="Arial" panose="020B0604020202020204" pitchFamily="34" charset="0"/>
              </a:rPr>
              <a:t>Kemmis</a:t>
            </a:r>
            <a:r>
              <a:rPr lang="en-US" sz="2400" b="1" dirty="0" smtClean="0">
                <a:latin typeface="Times New Roman" panose="02020603050405020304" pitchFamily="18" charset="0"/>
                <a:cs typeface="Arial" panose="020B0604020202020204" pitchFamily="34" charset="0"/>
              </a:rPr>
              <a:t> Taggart</a:t>
            </a:r>
          </a:p>
          <a:p>
            <a:pPr algn="ctr"/>
            <a:r>
              <a:rPr lang="en-US" sz="2400" b="1" dirty="0" smtClean="0">
                <a:latin typeface="Times New Roman" panose="02020603050405020304" pitchFamily="18" charset="0"/>
                <a:cs typeface="Arial" panose="020B0604020202020204" pitchFamily="34" charset="0"/>
              </a:rPr>
              <a:t>(</a:t>
            </a:r>
            <a:r>
              <a:rPr lang="en-US" sz="2400" b="1" dirty="0" err="1" smtClean="0">
                <a:latin typeface="Times New Roman" panose="02020603050405020304" pitchFamily="18" charset="0"/>
                <a:cs typeface="Arial" panose="020B0604020202020204" pitchFamily="34" charset="0"/>
              </a:rPr>
              <a:t>Wijaya</a:t>
            </a:r>
            <a:r>
              <a:rPr lang="en-US" sz="2400" b="1" dirty="0" smtClean="0">
                <a:latin typeface="Times New Roman" panose="02020603050405020304" pitchFamily="18" charset="0"/>
                <a:cs typeface="Arial" panose="020B0604020202020204" pitchFamily="34" charset="0"/>
              </a:rPr>
              <a:t> </a:t>
            </a:r>
            <a:r>
              <a:rPr lang="en-US" sz="2400" b="1" dirty="0" err="1" smtClean="0">
                <a:latin typeface="Times New Roman" panose="02020603050405020304" pitchFamily="18" charset="0"/>
                <a:cs typeface="Arial" panose="020B0604020202020204" pitchFamily="34" charset="0"/>
              </a:rPr>
              <a:t>Kusumah</a:t>
            </a:r>
            <a:r>
              <a:rPr lang="en-US" sz="2400" b="1" dirty="0" smtClean="0">
                <a:latin typeface="Times New Roman" panose="02020603050405020304" pitchFamily="18" charset="0"/>
                <a:cs typeface="Arial" panose="020B0604020202020204" pitchFamily="34" charset="0"/>
              </a:rPr>
              <a:t> &amp; </a:t>
            </a:r>
            <a:r>
              <a:rPr lang="en-US" sz="2400" b="1" dirty="0" err="1" smtClean="0">
                <a:latin typeface="Times New Roman" panose="02020603050405020304" pitchFamily="18" charset="0"/>
                <a:cs typeface="Arial" panose="020B0604020202020204" pitchFamily="34" charset="0"/>
              </a:rPr>
              <a:t>Dedi</a:t>
            </a:r>
            <a:r>
              <a:rPr lang="en-US" sz="2400" b="1" dirty="0" smtClean="0">
                <a:latin typeface="Times New Roman" panose="02020603050405020304" pitchFamily="18" charset="0"/>
                <a:cs typeface="Arial" panose="020B0604020202020204" pitchFamily="34" charset="0"/>
              </a:rPr>
              <a:t> </a:t>
            </a:r>
            <a:r>
              <a:rPr lang="en-US" sz="2400" b="1" dirty="0" err="1" smtClean="0">
                <a:latin typeface="Times New Roman" panose="02020603050405020304" pitchFamily="18" charset="0"/>
                <a:cs typeface="Arial" panose="020B0604020202020204" pitchFamily="34" charset="0"/>
              </a:rPr>
              <a:t>Dwitagama</a:t>
            </a:r>
            <a:r>
              <a:rPr lang="en-US" sz="2400" b="1" dirty="0" smtClean="0">
                <a:latin typeface="Times New Roman" panose="02020603050405020304" pitchFamily="18" charset="0"/>
                <a:cs typeface="Arial" panose="020B0604020202020204" pitchFamily="34" charset="0"/>
              </a:rPr>
              <a:t>, 2010:21)</a:t>
            </a:r>
            <a:endParaRPr lang="id-ID" sz="2400" b="1" dirty="0">
              <a:latin typeface="Times New Roman" panose="02020603050405020304" pitchFamily="18" charset="0"/>
              <a:cs typeface="Arial" panose="020B0604020202020204" pitchFamily="34" charset="0"/>
            </a:endParaRPr>
          </a:p>
          <a:p>
            <a:pPr algn="ctr"/>
            <a:endParaRPr lang="id-ID" sz="2400" b="1" dirty="0" smtClean="0">
              <a:latin typeface="Times New Roman" panose="02020603050405020304" pitchFamily="18" charset="0"/>
              <a:cs typeface="Arial" panose="020B0604020202020204" pitchFamily="34" charset="0"/>
            </a:endParaRPr>
          </a:p>
          <a:p>
            <a:pPr algn="ctr"/>
            <a:endParaRPr lang="id-ID" sz="2400" b="1" dirty="0">
              <a:latin typeface="Times New Roman" panose="02020603050405020304" pitchFamily="18" charset="0"/>
              <a:cs typeface="Arial" panose="020B0604020202020204" pitchFamily="34" charset="0"/>
            </a:endParaRPr>
          </a:p>
          <a:p>
            <a:pPr algn="ctr"/>
            <a:endParaRPr lang="id-ID" sz="2400" b="1" dirty="0" smtClean="0">
              <a:latin typeface="Times New Roman" panose="02020603050405020304" pitchFamily="18" charset="0"/>
              <a:cs typeface="Arial" panose="020B0604020202020204" pitchFamily="34" charset="0"/>
            </a:endParaRPr>
          </a:p>
          <a:p>
            <a:pPr algn="ctr"/>
            <a:endParaRPr lang="id-ID" sz="2400" b="1" dirty="0">
              <a:latin typeface="Times New Roman" panose="02020603050405020304" pitchFamily="18" charset="0"/>
              <a:cs typeface="Arial" panose="020B0604020202020204" pitchFamily="34" charset="0"/>
            </a:endParaRPr>
          </a:p>
          <a:p>
            <a:pPr algn="ctr"/>
            <a:endParaRPr lang="id-ID" sz="2400" b="1" dirty="0" smtClean="0">
              <a:latin typeface="Times New Roman" panose="02020603050405020304" pitchFamily="18" charset="0"/>
              <a:cs typeface="Arial" panose="020B0604020202020204" pitchFamily="34" charset="0"/>
            </a:endParaRPr>
          </a:p>
          <a:p>
            <a:pPr algn="ctr"/>
            <a:endParaRPr lang="en-US" sz="2400" dirty="0"/>
          </a:p>
        </p:txBody>
      </p:sp>
      <p:pic>
        <p:nvPicPr>
          <p:cNvPr id="5" name="Picture 4"/>
          <p:cNvPicPr/>
          <p:nvPr/>
        </p:nvPicPr>
        <p:blipFill>
          <a:blip r:embed="rId3" cstate="print"/>
          <a:srcRect/>
          <a:stretch/>
        </p:blipFill>
        <p:spPr>
          <a:xfrm>
            <a:off x="2881993" y="1845129"/>
            <a:ext cx="4299857" cy="3233057"/>
          </a:xfrm>
          <a:prstGeom prst="rect">
            <a:avLst/>
          </a:prstGeom>
        </p:spPr>
      </p:pic>
    </p:spTree>
    <p:extLst>
      <p:ext uri="{BB962C8B-B14F-4D97-AF65-F5344CB8AC3E}">
        <p14:creationId xmlns:p14="http://schemas.microsoft.com/office/powerpoint/2010/main" val="336028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879766221"/>
              </p:ext>
            </p:extLst>
          </p:nvPr>
        </p:nvGraphicFramePr>
        <p:xfrm>
          <a:off x="1440589" y="725772"/>
          <a:ext cx="8767218" cy="462811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593802" y="5598642"/>
            <a:ext cx="2320119"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smtClean="0">
                <a:latin typeface="Arial Black" pitchFamily="34" charset="0"/>
                <a:cs typeface="Aharoni" pitchFamily="2" charset="-79"/>
              </a:rPr>
              <a:t>SIKLUS </a:t>
            </a:r>
            <a:r>
              <a:rPr lang="id-ID" dirty="0" smtClean="0">
                <a:latin typeface="Arial Black" pitchFamily="34" charset="0"/>
                <a:cs typeface="Aharoni" pitchFamily="2" charset="-79"/>
              </a:rPr>
              <a:t>1 &amp; </a:t>
            </a:r>
            <a:r>
              <a:rPr lang="en-US" dirty="0" smtClean="0">
                <a:latin typeface="Arial Black" pitchFamily="34" charset="0"/>
                <a:cs typeface="Aharoni" pitchFamily="2" charset="-79"/>
              </a:rPr>
              <a:t>2</a:t>
            </a:r>
            <a:endParaRPr lang="en-US" dirty="0"/>
          </a:p>
        </p:txBody>
      </p:sp>
    </p:spTree>
    <p:extLst>
      <p:ext uri="{BB962C8B-B14F-4D97-AF65-F5344CB8AC3E}">
        <p14:creationId xmlns:p14="http://schemas.microsoft.com/office/powerpoint/2010/main" val="227051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96889" y="431609"/>
            <a:ext cx="11256623" cy="6850934"/>
          </a:xfrm>
          <a:prstGeom prst="rect">
            <a:avLst/>
          </a:prstGeom>
        </p:spPr>
        <p:style>
          <a:lnRef idx="1">
            <a:schemeClr val="accent4"/>
          </a:lnRef>
          <a:fillRef idx="1001">
            <a:schemeClr val="lt1"/>
          </a:fillRef>
          <a:effectRef idx="1">
            <a:schemeClr val="accent4"/>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400" dirty="0">
              <a:solidFill>
                <a:schemeClr val="tx1"/>
              </a:solidFill>
            </a:endParaRPr>
          </a:p>
          <a:p>
            <a:pPr algn="ctr"/>
            <a:r>
              <a:rPr lang="id-ID" sz="1400" b="1" dirty="0">
                <a:solidFill>
                  <a:schemeClr val="tx1"/>
                </a:solidFill>
              </a:rPr>
              <a:t>SIMPULAN </a:t>
            </a:r>
            <a:r>
              <a:rPr lang="id-ID" sz="1400" b="1" dirty="0" smtClean="0">
                <a:solidFill>
                  <a:schemeClr val="tx1"/>
                </a:solidFill>
              </a:rPr>
              <a:t>DAN SARAN</a:t>
            </a:r>
            <a:endParaRPr lang="en-US" sz="1400" dirty="0">
              <a:solidFill>
                <a:schemeClr val="tx1"/>
              </a:solidFill>
            </a:endParaRPr>
          </a:p>
          <a:p>
            <a:pPr algn="just"/>
            <a:r>
              <a:rPr lang="id-ID" sz="1400" dirty="0">
                <a:solidFill>
                  <a:schemeClr val="tx1"/>
                </a:solidFill>
              </a:rPr>
              <a:t> </a:t>
            </a:r>
            <a:endParaRPr lang="en-US" sz="1400" dirty="0">
              <a:solidFill>
                <a:schemeClr val="tx1"/>
              </a:solidFill>
            </a:endParaRPr>
          </a:p>
          <a:p>
            <a:r>
              <a:rPr lang="id-ID" sz="1400" dirty="0">
                <a:solidFill>
                  <a:schemeClr val="tx1"/>
                </a:solidFill>
              </a:rPr>
              <a:t>Dari hasil Penelitian Tindakan Kelas (PTK) yang dilaksanakan di kelas VI MI Al Ishlah Bobos, kesimpulan yang dapat di peroleh adalah penggunaan media konkret dapat meningkatkan hasil belajar matematika kelas VI MI Al Ishlah Tahun Pelajaran 2019/2020.</a:t>
            </a:r>
            <a:endParaRPr lang="en-US" sz="1400" dirty="0">
              <a:solidFill>
                <a:schemeClr val="tx1"/>
              </a:solidFill>
            </a:endParaRPr>
          </a:p>
          <a:p>
            <a:r>
              <a:rPr lang="id-ID" sz="1400" dirty="0">
                <a:solidFill>
                  <a:schemeClr val="tx1"/>
                </a:solidFill>
              </a:rPr>
              <a:t>Adapun peningkatan nilai rata-rata materi bangun ruang menggunakan media konkret pada siswa kelas VI dari kegiatan pra siklus ke siklus I sebanyak 3</a:t>
            </a:r>
            <a:r>
              <a:rPr lang="en-US" sz="1400" dirty="0">
                <a:solidFill>
                  <a:schemeClr val="tx1"/>
                </a:solidFill>
              </a:rPr>
              <a:t>8,12</a:t>
            </a:r>
            <a:r>
              <a:rPr lang="id-ID" sz="1400" dirty="0">
                <a:solidFill>
                  <a:schemeClr val="tx1"/>
                </a:solidFill>
              </a:rPr>
              <a:t> % sedangkan nilai rata-rata dari kegiatan siklus I ke siklus II ada peningkatan sebanyak </a:t>
            </a:r>
            <a:r>
              <a:rPr lang="en-US" sz="1400" dirty="0">
                <a:solidFill>
                  <a:schemeClr val="tx1"/>
                </a:solidFill>
              </a:rPr>
              <a:t>6,6</a:t>
            </a:r>
            <a:r>
              <a:rPr lang="id-ID" sz="1400" dirty="0">
                <a:solidFill>
                  <a:schemeClr val="tx1"/>
                </a:solidFill>
              </a:rPr>
              <a:t> %. </a:t>
            </a:r>
            <a:r>
              <a:rPr lang="en-US" sz="1400" dirty="0" err="1">
                <a:solidFill>
                  <a:schemeClr val="tx1"/>
                </a:solidFill>
              </a:rPr>
              <a:t>Kemudian</a:t>
            </a:r>
            <a:r>
              <a:rPr lang="en-US" sz="1400" dirty="0">
                <a:solidFill>
                  <a:schemeClr val="tx1"/>
                </a:solidFill>
              </a:rPr>
              <a:t> </a:t>
            </a:r>
            <a:r>
              <a:rPr lang="en-US" sz="1400" dirty="0" err="1">
                <a:solidFill>
                  <a:schemeClr val="tx1"/>
                </a:solidFill>
              </a:rPr>
              <a:t>dari</a:t>
            </a:r>
            <a:r>
              <a:rPr lang="en-US" sz="1400" dirty="0">
                <a:solidFill>
                  <a:schemeClr val="tx1"/>
                </a:solidFill>
              </a:rPr>
              <a:t> </a:t>
            </a:r>
            <a:r>
              <a:rPr lang="en-US" sz="1400" dirty="0" err="1">
                <a:solidFill>
                  <a:schemeClr val="tx1"/>
                </a:solidFill>
              </a:rPr>
              <a:t>kegiatan</a:t>
            </a:r>
            <a:r>
              <a:rPr lang="en-US" sz="1400" dirty="0">
                <a:solidFill>
                  <a:schemeClr val="tx1"/>
                </a:solidFill>
              </a:rPr>
              <a:t> </a:t>
            </a:r>
            <a:r>
              <a:rPr lang="en-US" sz="1400" dirty="0" err="1">
                <a:solidFill>
                  <a:schemeClr val="tx1"/>
                </a:solidFill>
              </a:rPr>
              <a:t>pra</a:t>
            </a:r>
            <a:r>
              <a:rPr lang="en-US" sz="1400" dirty="0">
                <a:solidFill>
                  <a:schemeClr val="tx1"/>
                </a:solidFill>
              </a:rPr>
              <a:t> </a:t>
            </a:r>
            <a:r>
              <a:rPr lang="en-US" sz="1400" dirty="0" err="1">
                <a:solidFill>
                  <a:schemeClr val="tx1"/>
                </a:solidFill>
              </a:rPr>
              <a:t>siklus</a:t>
            </a:r>
            <a:r>
              <a:rPr lang="en-US" sz="1400" dirty="0">
                <a:solidFill>
                  <a:schemeClr val="tx1"/>
                </a:solidFill>
              </a:rPr>
              <a:t> </a:t>
            </a:r>
            <a:r>
              <a:rPr lang="en-US" sz="1400" dirty="0" err="1">
                <a:solidFill>
                  <a:schemeClr val="tx1"/>
                </a:solidFill>
              </a:rPr>
              <a:t>ke</a:t>
            </a:r>
            <a:r>
              <a:rPr lang="en-US" sz="1400" dirty="0">
                <a:solidFill>
                  <a:schemeClr val="tx1"/>
                </a:solidFill>
              </a:rPr>
              <a:t> </a:t>
            </a:r>
            <a:r>
              <a:rPr lang="en-US" sz="1400" dirty="0" err="1">
                <a:solidFill>
                  <a:schemeClr val="tx1"/>
                </a:solidFill>
              </a:rPr>
              <a:t>siklus</a:t>
            </a:r>
            <a:r>
              <a:rPr lang="en-US" sz="1400" dirty="0">
                <a:solidFill>
                  <a:schemeClr val="tx1"/>
                </a:solidFill>
              </a:rPr>
              <a:t> II </a:t>
            </a:r>
            <a:r>
              <a:rPr lang="en-US" sz="1400" dirty="0" err="1">
                <a:solidFill>
                  <a:schemeClr val="tx1"/>
                </a:solidFill>
              </a:rPr>
              <a:t>nilai</a:t>
            </a:r>
            <a:r>
              <a:rPr lang="en-US" sz="1400" dirty="0">
                <a:solidFill>
                  <a:schemeClr val="tx1"/>
                </a:solidFill>
              </a:rPr>
              <a:t> rata-rata </a:t>
            </a:r>
            <a:r>
              <a:rPr lang="en-US" sz="1400" dirty="0" err="1">
                <a:solidFill>
                  <a:schemeClr val="tx1"/>
                </a:solidFill>
              </a:rPr>
              <a:t>mengalami</a:t>
            </a:r>
            <a:r>
              <a:rPr lang="en-US" sz="1400" dirty="0">
                <a:solidFill>
                  <a:schemeClr val="tx1"/>
                </a:solidFill>
              </a:rPr>
              <a:t> </a:t>
            </a:r>
            <a:r>
              <a:rPr lang="en-US" sz="1400" dirty="0" err="1">
                <a:solidFill>
                  <a:schemeClr val="tx1"/>
                </a:solidFill>
              </a:rPr>
              <a:t>penimgkatan</a:t>
            </a:r>
            <a:r>
              <a:rPr lang="en-US" sz="1400" dirty="0">
                <a:solidFill>
                  <a:schemeClr val="tx1"/>
                </a:solidFill>
              </a:rPr>
              <a:t> </a:t>
            </a:r>
            <a:r>
              <a:rPr lang="en-US" sz="1400" dirty="0" err="1">
                <a:solidFill>
                  <a:schemeClr val="tx1"/>
                </a:solidFill>
              </a:rPr>
              <a:t>sebanyak</a:t>
            </a:r>
            <a:r>
              <a:rPr lang="en-US" sz="1400" dirty="0">
                <a:solidFill>
                  <a:schemeClr val="tx1"/>
                </a:solidFill>
              </a:rPr>
              <a:t> 44,69%.</a:t>
            </a:r>
          </a:p>
          <a:p>
            <a:r>
              <a:rPr lang="en-US" sz="1400" dirty="0" err="1" smtClean="0">
                <a:solidFill>
                  <a:schemeClr val="tx1"/>
                </a:solidFill>
              </a:rPr>
              <a:t>Dengan</a:t>
            </a:r>
            <a:r>
              <a:rPr lang="en-US" sz="1400" dirty="0" smtClean="0">
                <a:solidFill>
                  <a:schemeClr val="tx1"/>
                </a:solidFill>
              </a:rPr>
              <a:t> </a:t>
            </a:r>
            <a:r>
              <a:rPr lang="en-US" sz="1400" dirty="0" err="1">
                <a:solidFill>
                  <a:schemeClr val="tx1"/>
                </a:solidFill>
              </a:rPr>
              <a:t>peningkatan</a:t>
            </a:r>
            <a:r>
              <a:rPr lang="en-US" sz="1400" dirty="0">
                <a:solidFill>
                  <a:schemeClr val="tx1"/>
                </a:solidFill>
              </a:rPr>
              <a:t> </a:t>
            </a:r>
            <a:r>
              <a:rPr lang="en-US" sz="1400" dirty="0" err="1">
                <a:solidFill>
                  <a:schemeClr val="tx1"/>
                </a:solidFill>
              </a:rPr>
              <a:t>hasil</a:t>
            </a:r>
            <a:r>
              <a:rPr lang="en-US" sz="1400" dirty="0">
                <a:solidFill>
                  <a:schemeClr val="tx1"/>
                </a:solidFill>
              </a:rPr>
              <a:t> </a:t>
            </a:r>
            <a:r>
              <a:rPr lang="en-US" sz="1400" dirty="0" err="1">
                <a:solidFill>
                  <a:schemeClr val="tx1"/>
                </a:solidFill>
              </a:rPr>
              <a:t>belajara</a:t>
            </a:r>
            <a:r>
              <a:rPr lang="en-US" sz="1400" dirty="0">
                <a:solidFill>
                  <a:schemeClr val="tx1"/>
                </a:solidFill>
              </a:rPr>
              <a:t> </a:t>
            </a:r>
            <a:r>
              <a:rPr lang="en-US" sz="1400" dirty="0" err="1">
                <a:solidFill>
                  <a:schemeClr val="tx1"/>
                </a:solidFill>
              </a:rPr>
              <a:t>tersebut</a:t>
            </a:r>
            <a:r>
              <a:rPr lang="en-US" sz="1400" dirty="0">
                <a:solidFill>
                  <a:schemeClr val="tx1"/>
                </a:solidFill>
              </a:rPr>
              <a:t> </a:t>
            </a:r>
            <a:r>
              <a:rPr lang="en-US" sz="1400" dirty="0" err="1">
                <a:solidFill>
                  <a:schemeClr val="tx1"/>
                </a:solidFill>
              </a:rPr>
              <a:t>sebanyak</a:t>
            </a:r>
            <a:r>
              <a:rPr lang="en-US" sz="1400" dirty="0">
                <a:solidFill>
                  <a:schemeClr val="tx1"/>
                </a:solidFill>
              </a:rPr>
              <a:t> 21 </a:t>
            </a:r>
            <a:r>
              <a:rPr lang="en-US" sz="1400" dirty="0" err="1">
                <a:solidFill>
                  <a:schemeClr val="tx1"/>
                </a:solidFill>
              </a:rPr>
              <a:t>siswa</a:t>
            </a:r>
            <a:r>
              <a:rPr lang="en-US" sz="1400" dirty="0">
                <a:solidFill>
                  <a:schemeClr val="tx1"/>
                </a:solidFill>
              </a:rPr>
              <a:t> </a:t>
            </a:r>
            <a:r>
              <a:rPr lang="en-US" sz="1400" dirty="0" err="1">
                <a:solidFill>
                  <a:schemeClr val="tx1"/>
                </a:solidFill>
              </a:rPr>
              <a:t>kelas</a:t>
            </a:r>
            <a:r>
              <a:rPr lang="en-US" sz="1400" dirty="0">
                <a:solidFill>
                  <a:schemeClr val="tx1"/>
                </a:solidFill>
              </a:rPr>
              <a:t> VI MI Al </a:t>
            </a:r>
            <a:r>
              <a:rPr lang="en-US" sz="1400" dirty="0" err="1">
                <a:solidFill>
                  <a:schemeClr val="tx1"/>
                </a:solidFill>
              </a:rPr>
              <a:t>Ishlah</a:t>
            </a:r>
            <a:r>
              <a:rPr lang="en-US" sz="1400" dirty="0">
                <a:solidFill>
                  <a:schemeClr val="tx1"/>
                </a:solidFill>
              </a:rPr>
              <a:t> </a:t>
            </a:r>
            <a:r>
              <a:rPr lang="en-US" sz="1400" dirty="0" err="1">
                <a:solidFill>
                  <a:schemeClr val="tx1"/>
                </a:solidFill>
              </a:rPr>
              <a:t>Bobos</a:t>
            </a:r>
            <a:r>
              <a:rPr lang="en-US" sz="1400" dirty="0">
                <a:solidFill>
                  <a:schemeClr val="tx1"/>
                </a:solidFill>
              </a:rPr>
              <a:t> </a:t>
            </a:r>
            <a:r>
              <a:rPr lang="en-US" sz="1400" dirty="0" err="1">
                <a:solidFill>
                  <a:schemeClr val="tx1"/>
                </a:solidFill>
              </a:rPr>
              <a:t>telah</a:t>
            </a:r>
            <a:r>
              <a:rPr lang="en-US" sz="1400" dirty="0">
                <a:solidFill>
                  <a:schemeClr val="tx1"/>
                </a:solidFill>
              </a:rPr>
              <a:t> </a:t>
            </a:r>
            <a:r>
              <a:rPr lang="en-US" sz="1400" dirty="0" err="1">
                <a:solidFill>
                  <a:schemeClr val="tx1"/>
                </a:solidFill>
              </a:rPr>
              <a:t>mencapai</a:t>
            </a:r>
            <a:r>
              <a:rPr lang="en-US" sz="1400" dirty="0">
                <a:solidFill>
                  <a:schemeClr val="tx1"/>
                </a:solidFill>
              </a:rPr>
              <a:t> KKM.</a:t>
            </a:r>
          </a:p>
          <a:p>
            <a:r>
              <a:rPr lang="en-US" sz="1400" dirty="0">
                <a:solidFill>
                  <a:schemeClr val="tx1"/>
                </a:solidFill>
              </a:rPr>
              <a:t> </a:t>
            </a:r>
          </a:p>
          <a:p>
            <a:pPr lvl="0"/>
            <a:r>
              <a:rPr lang="en-US" sz="1400" b="1" dirty="0">
                <a:solidFill>
                  <a:schemeClr val="tx1"/>
                </a:solidFill>
              </a:rPr>
              <a:t>Saran</a:t>
            </a:r>
            <a:endParaRPr lang="en-US" sz="1400" dirty="0">
              <a:solidFill>
                <a:schemeClr val="tx1"/>
              </a:solidFill>
            </a:endParaRPr>
          </a:p>
          <a:p>
            <a:r>
              <a:rPr lang="en-US" sz="1400" dirty="0">
                <a:solidFill>
                  <a:schemeClr val="tx1"/>
                </a:solidFill>
              </a:rPr>
              <a:t> </a:t>
            </a:r>
          </a:p>
          <a:p>
            <a:r>
              <a:rPr lang="en-US" sz="1400" dirty="0" err="1">
                <a:solidFill>
                  <a:schemeClr val="tx1"/>
                </a:solidFill>
              </a:rPr>
              <a:t>Penggunaan</a:t>
            </a:r>
            <a:r>
              <a:rPr lang="en-US" sz="1400" dirty="0">
                <a:solidFill>
                  <a:schemeClr val="tx1"/>
                </a:solidFill>
              </a:rPr>
              <a:t> media </a:t>
            </a:r>
            <a:r>
              <a:rPr lang="en-US" sz="1400" dirty="0" err="1">
                <a:solidFill>
                  <a:schemeClr val="tx1"/>
                </a:solidFill>
              </a:rPr>
              <a:t>konkret</a:t>
            </a:r>
            <a:r>
              <a:rPr lang="en-US" sz="1400" dirty="0">
                <a:solidFill>
                  <a:schemeClr val="tx1"/>
                </a:solidFill>
              </a:rPr>
              <a:t> </a:t>
            </a:r>
            <a:r>
              <a:rPr lang="en-US" sz="1400" dirty="0" err="1">
                <a:solidFill>
                  <a:schemeClr val="tx1"/>
                </a:solidFill>
              </a:rPr>
              <a:t>hanya</a:t>
            </a:r>
            <a:r>
              <a:rPr lang="en-US" sz="1400" dirty="0">
                <a:solidFill>
                  <a:schemeClr val="tx1"/>
                </a:solidFill>
              </a:rPr>
              <a:t> </a:t>
            </a:r>
            <a:r>
              <a:rPr lang="en-US" sz="1400" dirty="0" err="1">
                <a:solidFill>
                  <a:schemeClr val="tx1"/>
                </a:solidFill>
              </a:rPr>
              <a:t>salah</a:t>
            </a:r>
            <a:r>
              <a:rPr lang="en-US" sz="1400" dirty="0">
                <a:solidFill>
                  <a:schemeClr val="tx1"/>
                </a:solidFill>
              </a:rPr>
              <a:t> </a:t>
            </a:r>
            <a:r>
              <a:rPr lang="en-US" sz="1400" dirty="0" err="1">
                <a:solidFill>
                  <a:schemeClr val="tx1"/>
                </a:solidFill>
              </a:rPr>
              <a:t>satu</a:t>
            </a:r>
            <a:r>
              <a:rPr lang="en-US" sz="1400" dirty="0">
                <a:solidFill>
                  <a:schemeClr val="tx1"/>
                </a:solidFill>
              </a:rPr>
              <a:t> </a:t>
            </a:r>
            <a:r>
              <a:rPr lang="en-US" sz="1400" dirty="0" err="1">
                <a:solidFill>
                  <a:schemeClr val="tx1"/>
                </a:solidFill>
              </a:rPr>
              <a:t>dari</a:t>
            </a:r>
            <a:r>
              <a:rPr lang="en-US" sz="1400" dirty="0">
                <a:solidFill>
                  <a:schemeClr val="tx1"/>
                </a:solidFill>
              </a:rPr>
              <a:t> </a:t>
            </a:r>
            <a:r>
              <a:rPr lang="en-US" sz="1400" dirty="0" err="1">
                <a:solidFill>
                  <a:schemeClr val="tx1"/>
                </a:solidFill>
              </a:rPr>
              <a:t>beberapa</a:t>
            </a:r>
            <a:r>
              <a:rPr lang="en-US" sz="1400" dirty="0">
                <a:solidFill>
                  <a:schemeClr val="tx1"/>
                </a:solidFill>
              </a:rPr>
              <a:t> </a:t>
            </a:r>
            <a:r>
              <a:rPr lang="en-US" sz="1400" dirty="0" err="1">
                <a:solidFill>
                  <a:schemeClr val="tx1"/>
                </a:solidFill>
              </a:rPr>
              <a:t>cara</a:t>
            </a:r>
            <a:r>
              <a:rPr lang="en-US" sz="1400" dirty="0">
                <a:solidFill>
                  <a:schemeClr val="tx1"/>
                </a:solidFill>
              </a:rPr>
              <a:t>/</a:t>
            </a:r>
            <a:r>
              <a:rPr lang="en-US" sz="1400" dirty="0" err="1">
                <a:solidFill>
                  <a:schemeClr val="tx1"/>
                </a:solidFill>
              </a:rPr>
              <a:t>alat</a:t>
            </a:r>
            <a:r>
              <a:rPr lang="en-US" sz="1400" dirty="0">
                <a:solidFill>
                  <a:schemeClr val="tx1"/>
                </a:solidFill>
              </a:rPr>
              <a:t> yang </a:t>
            </a:r>
            <a:r>
              <a:rPr lang="en-US" sz="1400" dirty="0" err="1">
                <a:solidFill>
                  <a:schemeClr val="tx1"/>
                </a:solidFill>
              </a:rPr>
              <a:t>dapat</a:t>
            </a:r>
            <a:r>
              <a:rPr lang="en-US" sz="1400" dirty="0">
                <a:solidFill>
                  <a:schemeClr val="tx1"/>
                </a:solidFill>
              </a:rPr>
              <a:t> </a:t>
            </a:r>
            <a:r>
              <a:rPr lang="en-US" sz="1400" dirty="0" err="1">
                <a:solidFill>
                  <a:schemeClr val="tx1"/>
                </a:solidFill>
              </a:rPr>
              <a:t>diterapkan</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kegiatan</a:t>
            </a:r>
            <a:r>
              <a:rPr lang="en-US" sz="1400" dirty="0">
                <a:solidFill>
                  <a:schemeClr val="tx1"/>
                </a:solidFill>
              </a:rPr>
              <a:t> </a:t>
            </a:r>
            <a:r>
              <a:rPr lang="en-US" sz="1400" dirty="0" err="1">
                <a:solidFill>
                  <a:schemeClr val="tx1"/>
                </a:solidFill>
              </a:rPr>
              <a:t>belajar</a:t>
            </a:r>
            <a:r>
              <a:rPr lang="en-US" sz="1400" dirty="0">
                <a:solidFill>
                  <a:schemeClr val="tx1"/>
                </a:solidFill>
              </a:rPr>
              <a:t> </a:t>
            </a:r>
            <a:r>
              <a:rPr lang="en-US" sz="1400" dirty="0" err="1">
                <a:solidFill>
                  <a:schemeClr val="tx1"/>
                </a:solidFill>
              </a:rPr>
              <a:t>mengajar</a:t>
            </a:r>
            <a:r>
              <a:rPr lang="en-US" sz="1400" dirty="0">
                <a:solidFill>
                  <a:schemeClr val="tx1"/>
                </a:solidFill>
              </a:rPr>
              <a:t>. </a:t>
            </a:r>
            <a:r>
              <a:rPr lang="en-US" sz="1400" dirty="0" err="1">
                <a:solidFill>
                  <a:schemeClr val="tx1"/>
                </a:solidFill>
              </a:rPr>
              <a:t>Setiap</a:t>
            </a:r>
            <a:r>
              <a:rPr lang="en-US" sz="1400" dirty="0">
                <a:solidFill>
                  <a:schemeClr val="tx1"/>
                </a:solidFill>
              </a:rPr>
              <a:t> media/</a:t>
            </a:r>
            <a:r>
              <a:rPr lang="en-US" sz="1400" dirty="0" err="1">
                <a:solidFill>
                  <a:schemeClr val="tx1"/>
                </a:solidFill>
              </a:rPr>
              <a:t>alat</a:t>
            </a:r>
            <a:r>
              <a:rPr lang="en-US" sz="1400" dirty="0">
                <a:solidFill>
                  <a:schemeClr val="tx1"/>
                </a:solidFill>
              </a:rPr>
              <a:t> </a:t>
            </a:r>
            <a:r>
              <a:rPr lang="en-US" sz="1400" dirty="0" err="1">
                <a:solidFill>
                  <a:schemeClr val="tx1"/>
                </a:solidFill>
              </a:rPr>
              <a:t>mempunyai</a:t>
            </a:r>
            <a:r>
              <a:rPr lang="en-US" sz="1400" dirty="0">
                <a:solidFill>
                  <a:schemeClr val="tx1"/>
                </a:solidFill>
              </a:rPr>
              <a:t> </a:t>
            </a:r>
            <a:r>
              <a:rPr lang="en-US" sz="1400" dirty="0" err="1">
                <a:solidFill>
                  <a:schemeClr val="tx1"/>
                </a:solidFill>
              </a:rPr>
              <a:t>kelebihan</a:t>
            </a:r>
            <a:r>
              <a:rPr lang="en-US" sz="1400" dirty="0">
                <a:solidFill>
                  <a:schemeClr val="tx1"/>
                </a:solidFill>
              </a:rPr>
              <a:t> </a:t>
            </a:r>
            <a:r>
              <a:rPr lang="en-US" sz="1400" dirty="0" err="1">
                <a:solidFill>
                  <a:schemeClr val="tx1"/>
                </a:solidFill>
              </a:rPr>
              <a:t>dan</a:t>
            </a:r>
            <a:r>
              <a:rPr lang="en-US" sz="1400" dirty="0">
                <a:solidFill>
                  <a:schemeClr val="tx1"/>
                </a:solidFill>
              </a:rPr>
              <a:t> </a:t>
            </a:r>
            <a:r>
              <a:rPr lang="en-US" sz="1400" dirty="0" err="1">
                <a:solidFill>
                  <a:schemeClr val="tx1"/>
                </a:solidFill>
              </a:rPr>
              <a:t>kekurangan</a:t>
            </a:r>
            <a:r>
              <a:rPr lang="en-US" sz="1400" dirty="0">
                <a:solidFill>
                  <a:schemeClr val="tx1"/>
                </a:solidFill>
              </a:rPr>
              <a:t> </a:t>
            </a:r>
            <a:r>
              <a:rPr lang="en-US" sz="1400" dirty="0" err="1">
                <a:solidFill>
                  <a:schemeClr val="tx1"/>
                </a:solidFill>
              </a:rPr>
              <a:t>masing-masing</a:t>
            </a:r>
            <a:r>
              <a:rPr lang="en-US" sz="1400" dirty="0">
                <a:solidFill>
                  <a:schemeClr val="tx1"/>
                </a:solidFill>
              </a:rPr>
              <a:t>, </a:t>
            </a:r>
            <a:r>
              <a:rPr lang="en-US" sz="1400" dirty="0" err="1">
                <a:solidFill>
                  <a:schemeClr val="tx1"/>
                </a:solidFill>
              </a:rPr>
              <a:t>oleh</a:t>
            </a:r>
            <a:r>
              <a:rPr lang="en-US" sz="1400" dirty="0">
                <a:solidFill>
                  <a:schemeClr val="tx1"/>
                </a:solidFill>
              </a:rPr>
              <a:t> </a:t>
            </a:r>
            <a:r>
              <a:rPr lang="en-US" sz="1400" dirty="0" err="1">
                <a:solidFill>
                  <a:schemeClr val="tx1"/>
                </a:solidFill>
              </a:rPr>
              <a:t>karena</a:t>
            </a:r>
            <a:r>
              <a:rPr lang="en-US" sz="1400" dirty="0">
                <a:solidFill>
                  <a:schemeClr val="tx1"/>
                </a:solidFill>
              </a:rPr>
              <a:t> </a:t>
            </a:r>
            <a:r>
              <a:rPr lang="en-US" sz="1400" dirty="0" err="1">
                <a:solidFill>
                  <a:schemeClr val="tx1"/>
                </a:solidFill>
              </a:rPr>
              <a:t>itu</a:t>
            </a:r>
            <a:r>
              <a:rPr lang="en-US" sz="1400" dirty="0">
                <a:solidFill>
                  <a:schemeClr val="tx1"/>
                </a:solidFill>
              </a:rPr>
              <a:t> media yang </a:t>
            </a:r>
            <a:r>
              <a:rPr lang="en-US" sz="1400" dirty="0" err="1">
                <a:solidFill>
                  <a:schemeClr val="tx1"/>
                </a:solidFill>
              </a:rPr>
              <a:t>satu</a:t>
            </a:r>
            <a:r>
              <a:rPr lang="en-US" sz="1400" dirty="0">
                <a:solidFill>
                  <a:schemeClr val="tx1"/>
                </a:solidFill>
              </a:rPr>
              <a:t> </a:t>
            </a:r>
            <a:r>
              <a:rPr lang="en-US" sz="1400" dirty="0" err="1">
                <a:solidFill>
                  <a:schemeClr val="tx1"/>
                </a:solidFill>
              </a:rPr>
              <a:t>dapat</a:t>
            </a:r>
            <a:r>
              <a:rPr lang="en-US" sz="1400" dirty="0">
                <a:solidFill>
                  <a:schemeClr val="tx1"/>
                </a:solidFill>
              </a:rPr>
              <a:t> </a:t>
            </a:r>
            <a:r>
              <a:rPr lang="en-US" sz="1400" dirty="0" err="1">
                <a:solidFill>
                  <a:schemeClr val="tx1"/>
                </a:solidFill>
              </a:rPr>
              <a:t>melengkapi</a:t>
            </a:r>
            <a:r>
              <a:rPr lang="en-US" sz="1400" dirty="0">
                <a:solidFill>
                  <a:schemeClr val="tx1"/>
                </a:solidFill>
              </a:rPr>
              <a:t> media yang lain. </a:t>
            </a:r>
            <a:r>
              <a:rPr lang="en-US" sz="1400" dirty="0" err="1">
                <a:solidFill>
                  <a:schemeClr val="tx1"/>
                </a:solidFill>
              </a:rPr>
              <a:t>Berdasarkan</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tersebut</a:t>
            </a:r>
            <a:r>
              <a:rPr lang="en-US" sz="1400" dirty="0">
                <a:solidFill>
                  <a:schemeClr val="tx1"/>
                </a:solidFill>
              </a:rPr>
              <a:t>, </a:t>
            </a:r>
            <a:r>
              <a:rPr lang="en-US" sz="1400" dirty="0" err="1">
                <a:solidFill>
                  <a:schemeClr val="tx1"/>
                </a:solidFill>
              </a:rPr>
              <a:t>peneliti</a:t>
            </a:r>
            <a:r>
              <a:rPr lang="en-US" sz="1400" dirty="0">
                <a:solidFill>
                  <a:schemeClr val="tx1"/>
                </a:solidFill>
              </a:rPr>
              <a:t> </a:t>
            </a:r>
            <a:r>
              <a:rPr lang="en-US" sz="1400" dirty="0" err="1">
                <a:solidFill>
                  <a:schemeClr val="tx1"/>
                </a:solidFill>
              </a:rPr>
              <a:t>memberikan</a:t>
            </a:r>
            <a:r>
              <a:rPr lang="en-US" sz="1400" dirty="0">
                <a:solidFill>
                  <a:schemeClr val="tx1"/>
                </a:solidFill>
              </a:rPr>
              <a:t> saran :</a:t>
            </a:r>
          </a:p>
          <a:p>
            <a:r>
              <a:rPr lang="en-US" sz="1400" dirty="0">
                <a:solidFill>
                  <a:schemeClr val="tx1"/>
                </a:solidFill>
              </a:rPr>
              <a:t> </a:t>
            </a:r>
          </a:p>
          <a:p>
            <a:r>
              <a:rPr lang="en-US" sz="1400" dirty="0">
                <a:solidFill>
                  <a:schemeClr val="tx1"/>
                </a:solidFill>
              </a:rPr>
              <a:t>1. </a:t>
            </a:r>
            <a:r>
              <a:rPr lang="en-US" sz="1400" dirty="0" err="1">
                <a:solidFill>
                  <a:schemeClr val="tx1"/>
                </a:solidFill>
              </a:rPr>
              <a:t>Bagi</a:t>
            </a:r>
            <a:r>
              <a:rPr lang="en-US" sz="1400" dirty="0">
                <a:solidFill>
                  <a:schemeClr val="tx1"/>
                </a:solidFill>
              </a:rPr>
              <a:t> </a:t>
            </a:r>
            <a:r>
              <a:rPr lang="en-US" sz="1400" dirty="0" err="1">
                <a:solidFill>
                  <a:schemeClr val="tx1"/>
                </a:solidFill>
              </a:rPr>
              <a:t>Kepala</a:t>
            </a:r>
            <a:r>
              <a:rPr lang="en-US" sz="1400" dirty="0">
                <a:solidFill>
                  <a:schemeClr val="tx1"/>
                </a:solidFill>
              </a:rPr>
              <a:t> </a:t>
            </a:r>
            <a:r>
              <a:rPr lang="en-US" sz="1400" dirty="0" err="1">
                <a:solidFill>
                  <a:schemeClr val="tx1"/>
                </a:solidFill>
              </a:rPr>
              <a:t>Sekolah</a:t>
            </a:r>
            <a:endParaRPr lang="en-US" sz="1400" dirty="0">
              <a:solidFill>
                <a:schemeClr val="tx1"/>
              </a:solidFill>
            </a:endParaRPr>
          </a:p>
          <a:p>
            <a:r>
              <a:rPr lang="en-US" sz="1400" dirty="0">
                <a:solidFill>
                  <a:schemeClr val="tx1"/>
                </a:solidFill>
              </a:rPr>
              <a:t> </a:t>
            </a:r>
          </a:p>
          <a:p>
            <a:r>
              <a:rPr lang="en-US" sz="1400" dirty="0" err="1">
                <a:solidFill>
                  <a:schemeClr val="tx1"/>
                </a:solidFill>
              </a:rPr>
              <a:t>Kepada</a:t>
            </a:r>
            <a:r>
              <a:rPr lang="en-US" sz="1400" dirty="0">
                <a:solidFill>
                  <a:schemeClr val="tx1"/>
                </a:solidFill>
              </a:rPr>
              <a:t> </a:t>
            </a:r>
            <a:r>
              <a:rPr lang="en-US" sz="1400" dirty="0" err="1">
                <a:solidFill>
                  <a:schemeClr val="tx1"/>
                </a:solidFill>
              </a:rPr>
              <a:t>kepala</a:t>
            </a:r>
            <a:r>
              <a:rPr lang="en-US" sz="1400" dirty="0">
                <a:solidFill>
                  <a:schemeClr val="tx1"/>
                </a:solidFill>
              </a:rPr>
              <a:t> </a:t>
            </a:r>
            <a:r>
              <a:rPr lang="en-US" sz="1400" dirty="0" err="1">
                <a:solidFill>
                  <a:schemeClr val="tx1"/>
                </a:solidFill>
              </a:rPr>
              <a:t>sekolah</a:t>
            </a:r>
            <a:r>
              <a:rPr lang="en-US" sz="1400" dirty="0">
                <a:solidFill>
                  <a:schemeClr val="tx1"/>
                </a:solidFill>
              </a:rPr>
              <a:t> </a:t>
            </a:r>
            <a:r>
              <a:rPr lang="en-US" sz="1400" dirty="0" err="1">
                <a:solidFill>
                  <a:schemeClr val="tx1"/>
                </a:solidFill>
              </a:rPr>
              <a:t>disarankan</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memotivasi</a:t>
            </a:r>
            <a:r>
              <a:rPr lang="en-US" sz="1400" dirty="0">
                <a:solidFill>
                  <a:schemeClr val="tx1"/>
                </a:solidFill>
              </a:rPr>
              <a:t> guru </a:t>
            </a:r>
            <a:r>
              <a:rPr lang="en-US" sz="1400" dirty="0" err="1">
                <a:solidFill>
                  <a:schemeClr val="tx1"/>
                </a:solidFill>
              </a:rPr>
              <a:t>kelas</a:t>
            </a:r>
            <a:r>
              <a:rPr lang="en-US" sz="1400" dirty="0">
                <a:solidFill>
                  <a:schemeClr val="tx1"/>
                </a:solidFill>
              </a:rPr>
              <a:t> IV </a:t>
            </a:r>
            <a:r>
              <a:rPr lang="en-US" sz="1400" dirty="0" err="1">
                <a:solidFill>
                  <a:schemeClr val="tx1"/>
                </a:solidFill>
              </a:rPr>
              <a:t>pada</a:t>
            </a:r>
            <a:r>
              <a:rPr lang="en-US" sz="1400" dirty="0">
                <a:solidFill>
                  <a:schemeClr val="tx1"/>
                </a:solidFill>
              </a:rPr>
              <a:t> </a:t>
            </a:r>
            <a:r>
              <a:rPr lang="en-US" sz="1400" dirty="0" err="1">
                <a:solidFill>
                  <a:schemeClr val="tx1"/>
                </a:solidFill>
              </a:rPr>
              <a:t>khususnya</a:t>
            </a:r>
            <a:r>
              <a:rPr lang="en-US" sz="1400" dirty="0">
                <a:solidFill>
                  <a:schemeClr val="tx1"/>
                </a:solidFill>
              </a:rPr>
              <a:t> </a:t>
            </a:r>
            <a:r>
              <a:rPr lang="en-US" sz="1400" dirty="0" err="1">
                <a:solidFill>
                  <a:schemeClr val="tx1"/>
                </a:solidFill>
              </a:rPr>
              <a:t>dan</a:t>
            </a:r>
            <a:r>
              <a:rPr lang="en-US" sz="1400" dirty="0">
                <a:solidFill>
                  <a:schemeClr val="tx1"/>
                </a:solidFill>
              </a:rPr>
              <a:t> </a:t>
            </a:r>
            <a:r>
              <a:rPr lang="en-US" sz="1400" dirty="0" err="1">
                <a:solidFill>
                  <a:schemeClr val="tx1"/>
                </a:solidFill>
              </a:rPr>
              <a:t>pada</a:t>
            </a:r>
            <a:r>
              <a:rPr lang="en-US" sz="1400" dirty="0">
                <a:solidFill>
                  <a:schemeClr val="tx1"/>
                </a:solidFill>
              </a:rPr>
              <a:t> guru-guru </a:t>
            </a:r>
            <a:r>
              <a:rPr lang="en-US" sz="1400" dirty="0" err="1">
                <a:solidFill>
                  <a:schemeClr val="tx1"/>
                </a:solidFill>
              </a:rPr>
              <a:t>pada</a:t>
            </a:r>
            <a:r>
              <a:rPr lang="en-US" sz="1400" dirty="0">
                <a:solidFill>
                  <a:schemeClr val="tx1"/>
                </a:solidFill>
              </a:rPr>
              <a:t> </a:t>
            </a:r>
            <a:r>
              <a:rPr lang="en-US" sz="1400" dirty="0" err="1">
                <a:solidFill>
                  <a:schemeClr val="tx1"/>
                </a:solidFill>
              </a:rPr>
              <a:t>umumnya</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menggunakan</a:t>
            </a:r>
            <a:r>
              <a:rPr lang="en-US" sz="1400" dirty="0">
                <a:solidFill>
                  <a:schemeClr val="tx1"/>
                </a:solidFill>
              </a:rPr>
              <a:t> media </a:t>
            </a:r>
            <a:r>
              <a:rPr lang="en-US" sz="1400" dirty="0" err="1">
                <a:solidFill>
                  <a:schemeClr val="tx1"/>
                </a:solidFill>
              </a:rPr>
              <a:t>konkret</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pembelajaran</a:t>
            </a:r>
            <a:r>
              <a:rPr lang="en-US" sz="1400" dirty="0">
                <a:solidFill>
                  <a:schemeClr val="tx1"/>
                </a:solidFill>
              </a:rPr>
              <a:t> yang </a:t>
            </a:r>
            <a:r>
              <a:rPr lang="en-US" sz="1400" dirty="0" err="1">
                <a:solidFill>
                  <a:schemeClr val="tx1"/>
                </a:solidFill>
              </a:rPr>
              <a:t>berkaitan</a:t>
            </a:r>
            <a:r>
              <a:rPr lang="en-US" sz="1400" dirty="0">
                <a:solidFill>
                  <a:schemeClr val="tx1"/>
                </a:solidFill>
              </a:rPr>
              <a:t> </a:t>
            </a:r>
            <a:r>
              <a:rPr lang="en-US" sz="1400" dirty="0" err="1">
                <a:solidFill>
                  <a:schemeClr val="tx1"/>
                </a:solidFill>
              </a:rPr>
              <a:t>dengan</a:t>
            </a:r>
            <a:r>
              <a:rPr lang="en-US" sz="1400" dirty="0">
                <a:solidFill>
                  <a:schemeClr val="tx1"/>
                </a:solidFill>
              </a:rPr>
              <a:t> </a:t>
            </a:r>
            <a:r>
              <a:rPr lang="en-US" sz="1400" dirty="0" err="1">
                <a:solidFill>
                  <a:schemeClr val="tx1"/>
                </a:solidFill>
              </a:rPr>
              <a:t>materi</a:t>
            </a:r>
            <a:r>
              <a:rPr lang="en-US" sz="1400" dirty="0">
                <a:solidFill>
                  <a:schemeClr val="tx1"/>
                </a:solidFill>
              </a:rPr>
              <a:t> yang </a:t>
            </a:r>
            <a:r>
              <a:rPr lang="en-US" sz="1400" dirty="0" err="1">
                <a:solidFill>
                  <a:schemeClr val="tx1"/>
                </a:solidFill>
              </a:rPr>
              <a:t>memerlukan</a:t>
            </a:r>
            <a:r>
              <a:rPr lang="en-US" sz="1400" dirty="0">
                <a:solidFill>
                  <a:schemeClr val="tx1"/>
                </a:solidFill>
              </a:rPr>
              <a:t> media </a:t>
            </a:r>
            <a:r>
              <a:rPr lang="en-US" sz="1400" dirty="0" err="1">
                <a:solidFill>
                  <a:schemeClr val="tx1"/>
                </a:solidFill>
              </a:rPr>
              <a:t>sehingga</a:t>
            </a:r>
            <a:r>
              <a:rPr lang="en-US" sz="1400" dirty="0">
                <a:solidFill>
                  <a:schemeClr val="tx1"/>
                </a:solidFill>
              </a:rPr>
              <a:t> </a:t>
            </a:r>
            <a:r>
              <a:rPr lang="en-US" sz="1400" dirty="0" err="1">
                <a:solidFill>
                  <a:schemeClr val="tx1"/>
                </a:solidFill>
              </a:rPr>
              <a:t>dapat</a:t>
            </a:r>
            <a:r>
              <a:rPr lang="en-US" sz="1400" dirty="0">
                <a:solidFill>
                  <a:schemeClr val="tx1"/>
                </a:solidFill>
              </a:rPr>
              <a:t> </a:t>
            </a:r>
            <a:r>
              <a:rPr lang="en-US" sz="1400" dirty="0" err="1">
                <a:solidFill>
                  <a:schemeClr val="tx1"/>
                </a:solidFill>
              </a:rPr>
              <a:t>meningkatkan</a:t>
            </a:r>
            <a:r>
              <a:rPr lang="en-US" sz="1400" dirty="0">
                <a:solidFill>
                  <a:schemeClr val="tx1"/>
                </a:solidFill>
              </a:rPr>
              <a:t> </a:t>
            </a:r>
            <a:r>
              <a:rPr lang="en-US" sz="1400" dirty="0" err="1">
                <a:solidFill>
                  <a:schemeClr val="tx1"/>
                </a:solidFill>
              </a:rPr>
              <a:t>hasil</a:t>
            </a:r>
            <a:r>
              <a:rPr lang="en-US" sz="1400" dirty="0">
                <a:solidFill>
                  <a:schemeClr val="tx1"/>
                </a:solidFill>
              </a:rPr>
              <a:t> </a:t>
            </a:r>
            <a:r>
              <a:rPr lang="en-US" sz="1400" dirty="0" err="1">
                <a:solidFill>
                  <a:schemeClr val="tx1"/>
                </a:solidFill>
              </a:rPr>
              <a:t>belajar</a:t>
            </a:r>
            <a:r>
              <a:rPr lang="en-US" sz="1400" dirty="0">
                <a:solidFill>
                  <a:schemeClr val="tx1"/>
                </a:solidFill>
              </a:rPr>
              <a:t> </a:t>
            </a:r>
            <a:r>
              <a:rPr lang="en-US" sz="1400" dirty="0" err="1">
                <a:solidFill>
                  <a:schemeClr val="tx1"/>
                </a:solidFill>
              </a:rPr>
              <a:t>siswa</a:t>
            </a:r>
            <a:r>
              <a:rPr lang="en-US" sz="1400" dirty="0">
                <a:solidFill>
                  <a:schemeClr val="tx1"/>
                </a:solidFill>
              </a:rPr>
              <a:t>. </a:t>
            </a:r>
            <a:r>
              <a:rPr lang="en-US" sz="1400" dirty="0" err="1">
                <a:solidFill>
                  <a:schemeClr val="tx1"/>
                </a:solidFill>
              </a:rPr>
              <a:t>Selain</a:t>
            </a:r>
            <a:r>
              <a:rPr lang="en-US" sz="1400" dirty="0">
                <a:solidFill>
                  <a:schemeClr val="tx1"/>
                </a:solidFill>
              </a:rPr>
              <a:t> </a:t>
            </a:r>
            <a:r>
              <a:rPr lang="en-US" sz="1400" dirty="0" err="1">
                <a:solidFill>
                  <a:schemeClr val="tx1"/>
                </a:solidFill>
              </a:rPr>
              <a:t>itu</a:t>
            </a:r>
            <a:r>
              <a:rPr lang="en-US" sz="1400" dirty="0">
                <a:solidFill>
                  <a:schemeClr val="tx1"/>
                </a:solidFill>
              </a:rPr>
              <a:t>, </a:t>
            </a:r>
            <a:r>
              <a:rPr lang="en-US" sz="1400" dirty="0" err="1">
                <a:solidFill>
                  <a:schemeClr val="tx1"/>
                </a:solidFill>
              </a:rPr>
              <a:t>kepala</a:t>
            </a:r>
            <a:r>
              <a:rPr lang="en-US" sz="1400" dirty="0">
                <a:solidFill>
                  <a:schemeClr val="tx1"/>
                </a:solidFill>
              </a:rPr>
              <a:t> </a:t>
            </a:r>
            <a:r>
              <a:rPr lang="en-US" sz="1400" dirty="0" err="1">
                <a:solidFill>
                  <a:schemeClr val="tx1"/>
                </a:solidFill>
              </a:rPr>
              <a:t>sekolah</a:t>
            </a:r>
            <a:r>
              <a:rPr lang="en-US" sz="1400" dirty="0">
                <a:solidFill>
                  <a:schemeClr val="tx1"/>
                </a:solidFill>
              </a:rPr>
              <a:t> </a:t>
            </a:r>
            <a:r>
              <a:rPr lang="en-US" sz="1400" dirty="0" err="1">
                <a:solidFill>
                  <a:schemeClr val="tx1"/>
                </a:solidFill>
              </a:rPr>
              <a:t>juga</a:t>
            </a:r>
            <a:r>
              <a:rPr lang="en-US" sz="1400" dirty="0">
                <a:solidFill>
                  <a:schemeClr val="tx1"/>
                </a:solidFill>
              </a:rPr>
              <a:t> </a:t>
            </a:r>
            <a:r>
              <a:rPr lang="en-US" sz="1400" dirty="0" err="1">
                <a:solidFill>
                  <a:schemeClr val="tx1"/>
                </a:solidFill>
              </a:rPr>
              <a:t>hendaknya</a:t>
            </a:r>
            <a:r>
              <a:rPr lang="en-US" sz="1400" dirty="0">
                <a:solidFill>
                  <a:schemeClr val="tx1"/>
                </a:solidFill>
              </a:rPr>
              <a:t> </a:t>
            </a:r>
            <a:r>
              <a:rPr lang="en-US" sz="1400" dirty="0" err="1">
                <a:solidFill>
                  <a:schemeClr val="tx1"/>
                </a:solidFill>
              </a:rPr>
              <a:t>dapat</a:t>
            </a:r>
            <a:r>
              <a:rPr lang="en-US" sz="1400" dirty="0">
                <a:solidFill>
                  <a:schemeClr val="tx1"/>
                </a:solidFill>
              </a:rPr>
              <a:t> </a:t>
            </a:r>
            <a:r>
              <a:rPr lang="en-US" sz="1400" dirty="0" err="1">
                <a:solidFill>
                  <a:schemeClr val="tx1"/>
                </a:solidFill>
              </a:rPr>
              <a:t>memberikan</a:t>
            </a:r>
            <a:r>
              <a:rPr lang="en-US" sz="1400" dirty="0">
                <a:solidFill>
                  <a:schemeClr val="tx1"/>
                </a:solidFill>
              </a:rPr>
              <a:t> </a:t>
            </a:r>
            <a:r>
              <a:rPr lang="en-US" sz="1400" dirty="0" err="1">
                <a:solidFill>
                  <a:schemeClr val="tx1"/>
                </a:solidFill>
              </a:rPr>
              <a:t>dana</a:t>
            </a:r>
            <a:r>
              <a:rPr lang="en-US" sz="1400" dirty="0">
                <a:solidFill>
                  <a:schemeClr val="tx1"/>
                </a:solidFill>
              </a:rPr>
              <a:t> yang </a:t>
            </a:r>
            <a:r>
              <a:rPr lang="en-US" sz="1400" dirty="0" err="1">
                <a:solidFill>
                  <a:schemeClr val="tx1"/>
                </a:solidFill>
              </a:rPr>
              <a:t>cukup</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memfasilitasi</a:t>
            </a:r>
            <a:r>
              <a:rPr lang="en-US" sz="1400" dirty="0">
                <a:solidFill>
                  <a:schemeClr val="tx1"/>
                </a:solidFill>
              </a:rPr>
              <a:t> guru </a:t>
            </a:r>
            <a:r>
              <a:rPr lang="en-US" sz="1400" dirty="0" err="1">
                <a:solidFill>
                  <a:schemeClr val="tx1"/>
                </a:solidFill>
              </a:rPr>
              <a:t>dalam</a:t>
            </a:r>
            <a:r>
              <a:rPr lang="en-US" sz="1400" dirty="0">
                <a:solidFill>
                  <a:schemeClr val="tx1"/>
                </a:solidFill>
              </a:rPr>
              <a:t> </a:t>
            </a:r>
            <a:r>
              <a:rPr lang="en-US" sz="1400" dirty="0" err="1">
                <a:solidFill>
                  <a:schemeClr val="tx1"/>
                </a:solidFill>
              </a:rPr>
              <a:t>pelaksanaan</a:t>
            </a:r>
            <a:r>
              <a:rPr lang="en-US" sz="1400" dirty="0">
                <a:solidFill>
                  <a:schemeClr val="tx1"/>
                </a:solidFill>
              </a:rPr>
              <a:t> </a:t>
            </a:r>
            <a:r>
              <a:rPr lang="en-US" sz="1400" dirty="0" err="1">
                <a:solidFill>
                  <a:schemeClr val="tx1"/>
                </a:solidFill>
              </a:rPr>
              <a:t>pembelajaran</a:t>
            </a:r>
            <a:r>
              <a:rPr lang="en-US" sz="1400" dirty="0">
                <a:solidFill>
                  <a:schemeClr val="tx1"/>
                </a:solidFill>
              </a:rPr>
              <a:t>, </a:t>
            </a:r>
            <a:r>
              <a:rPr lang="en-US" sz="1400" dirty="0" err="1">
                <a:solidFill>
                  <a:schemeClr val="tx1"/>
                </a:solidFill>
              </a:rPr>
              <a:t>khususnya</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pengadaan</a:t>
            </a:r>
            <a:r>
              <a:rPr lang="en-US" sz="1400" dirty="0">
                <a:solidFill>
                  <a:schemeClr val="tx1"/>
                </a:solidFill>
              </a:rPr>
              <a:t> media </a:t>
            </a:r>
            <a:r>
              <a:rPr lang="en-US" sz="1400" dirty="0" err="1">
                <a:solidFill>
                  <a:schemeClr val="tx1"/>
                </a:solidFill>
              </a:rPr>
              <a:t>pembelajaran</a:t>
            </a:r>
            <a:r>
              <a:rPr lang="en-US" sz="1400" dirty="0">
                <a:solidFill>
                  <a:schemeClr val="tx1"/>
                </a:solidFill>
              </a:rPr>
              <a:t>.</a:t>
            </a:r>
          </a:p>
          <a:p>
            <a:r>
              <a:rPr lang="en-US" sz="1400" dirty="0" smtClean="0">
                <a:solidFill>
                  <a:schemeClr val="tx1"/>
                </a:solidFill>
              </a:rPr>
              <a:t>2. </a:t>
            </a:r>
            <a:r>
              <a:rPr lang="en-US" sz="1400" dirty="0" err="1" smtClean="0">
                <a:solidFill>
                  <a:schemeClr val="tx1"/>
                </a:solidFill>
              </a:rPr>
              <a:t>Bagi</a:t>
            </a:r>
            <a:r>
              <a:rPr lang="en-US" sz="1400" dirty="0" smtClean="0">
                <a:solidFill>
                  <a:schemeClr val="tx1"/>
                </a:solidFill>
              </a:rPr>
              <a:t>  </a:t>
            </a:r>
            <a:r>
              <a:rPr lang="en-US" sz="1400" dirty="0">
                <a:solidFill>
                  <a:schemeClr val="tx1"/>
                </a:solidFill>
              </a:rPr>
              <a:t>guru </a:t>
            </a:r>
            <a:r>
              <a:rPr lang="en-US" sz="1400" dirty="0" err="1">
                <a:solidFill>
                  <a:schemeClr val="tx1"/>
                </a:solidFill>
              </a:rPr>
              <a:t>disarankan</a:t>
            </a:r>
            <a:r>
              <a:rPr lang="en-US" sz="1400" dirty="0">
                <a:solidFill>
                  <a:schemeClr val="tx1"/>
                </a:solidFill>
              </a:rPr>
              <a:t> </a:t>
            </a:r>
            <a:r>
              <a:rPr lang="en-US" sz="1400" dirty="0" err="1">
                <a:solidFill>
                  <a:schemeClr val="tx1"/>
                </a:solidFill>
              </a:rPr>
              <a:t>dalam</a:t>
            </a:r>
            <a:r>
              <a:rPr lang="en-US" sz="1400" dirty="0">
                <a:solidFill>
                  <a:schemeClr val="tx1"/>
                </a:solidFill>
              </a:rPr>
              <a:t> proses </a:t>
            </a:r>
            <a:r>
              <a:rPr lang="en-US" sz="1400" dirty="0" err="1">
                <a:solidFill>
                  <a:schemeClr val="tx1"/>
                </a:solidFill>
              </a:rPr>
              <a:t>pembelajaran</a:t>
            </a:r>
            <a:r>
              <a:rPr lang="en-US" sz="1400" dirty="0">
                <a:solidFill>
                  <a:schemeClr val="tx1"/>
                </a:solidFill>
              </a:rPr>
              <a:t> </a:t>
            </a:r>
            <a:r>
              <a:rPr lang="en-US" sz="1400" dirty="0" err="1">
                <a:solidFill>
                  <a:schemeClr val="tx1"/>
                </a:solidFill>
              </a:rPr>
              <a:t>bangun</a:t>
            </a:r>
            <a:r>
              <a:rPr lang="en-US" sz="1400" dirty="0">
                <a:solidFill>
                  <a:schemeClr val="tx1"/>
                </a:solidFill>
              </a:rPr>
              <a:t> </a:t>
            </a:r>
            <a:r>
              <a:rPr lang="en-US" sz="1400" dirty="0" err="1">
                <a:solidFill>
                  <a:schemeClr val="tx1"/>
                </a:solidFill>
              </a:rPr>
              <a:t>ruang</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menggunakan</a:t>
            </a:r>
            <a:r>
              <a:rPr lang="en-US" sz="1400" dirty="0">
                <a:solidFill>
                  <a:schemeClr val="tx1"/>
                </a:solidFill>
              </a:rPr>
              <a:t> media </a:t>
            </a:r>
            <a:r>
              <a:rPr lang="en-US" sz="1400" dirty="0" err="1">
                <a:solidFill>
                  <a:schemeClr val="tx1"/>
                </a:solidFill>
              </a:rPr>
              <a:t>konkret</a:t>
            </a:r>
            <a:r>
              <a:rPr lang="en-US" sz="1400" dirty="0">
                <a:solidFill>
                  <a:schemeClr val="tx1"/>
                </a:solidFill>
              </a:rPr>
              <a:t> yang </a:t>
            </a:r>
            <a:r>
              <a:rPr lang="en-US" sz="1400" dirty="0" err="1">
                <a:solidFill>
                  <a:schemeClr val="tx1"/>
                </a:solidFill>
              </a:rPr>
              <a:t>bervariatif</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kegiatan</a:t>
            </a:r>
            <a:r>
              <a:rPr lang="en-US" sz="1400" dirty="0">
                <a:solidFill>
                  <a:schemeClr val="tx1"/>
                </a:solidFill>
              </a:rPr>
              <a:t> </a:t>
            </a:r>
            <a:r>
              <a:rPr lang="en-US" sz="1400" dirty="0" err="1">
                <a:solidFill>
                  <a:schemeClr val="tx1"/>
                </a:solidFill>
              </a:rPr>
              <a:t>pembelajaran</a:t>
            </a:r>
            <a:r>
              <a:rPr lang="en-US" sz="1400" dirty="0">
                <a:solidFill>
                  <a:schemeClr val="tx1"/>
                </a:solidFill>
              </a:rPr>
              <a:t>, </a:t>
            </a:r>
            <a:r>
              <a:rPr lang="en-US" sz="1400" dirty="0" err="1">
                <a:solidFill>
                  <a:schemeClr val="tx1"/>
                </a:solidFill>
              </a:rPr>
              <a:t>hal</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dilakukan</a:t>
            </a:r>
            <a:r>
              <a:rPr lang="en-US" sz="1400" dirty="0">
                <a:solidFill>
                  <a:schemeClr val="tx1"/>
                </a:solidFill>
              </a:rPr>
              <a:t> agar </a:t>
            </a:r>
            <a:r>
              <a:rPr lang="en-US" sz="1400" dirty="0" err="1">
                <a:solidFill>
                  <a:schemeClr val="tx1"/>
                </a:solidFill>
              </a:rPr>
              <a:t>siswa</a:t>
            </a:r>
            <a:r>
              <a:rPr lang="en-US" sz="1400" dirty="0">
                <a:solidFill>
                  <a:schemeClr val="tx1"/>
                </a:solidFill>
              </a:rPr>
              <a:t> </a:t>
            </a:r>
            <a:r>
              <a:rPr lang="en-US" sz="1400" dirty="0" err="1">
                <a:solidFill>
                  <a:schemeClr val="tx1"/>
                </a:solidFill>
              </a:rPr>
              <a:t>tidak</a:t>
            </a:r>
            <a:r>
              <a:rPr lang="en-US" sz="1400" dirty="0">
                <a:solidFill>
                  <a:schemeClr val="tx1"/>
                </a:solidFill>
              </a:rPr>
              <a:t> </a:t>
            </a:r>
            <a:r>
              <a:rPr lang="en-US" sz="1400" dirty="0" err="1">
                <a:solidFill>
                  <a:schemeClr val="tx1"/>
                </a:solidFill>
              </a:rPr>
              <a:t>merasa</a:t>
            </a:r>
            <a:r>
              <a:rPr lang="en-US" sz="1400" dirty="0">
                <a:solidFill>
                  <a:schemeClr val="tx1"/>
                </a:solidFill>
              </a:rPr>
              <a:t> </a:t>
            </a:r>
            <a:r>
              <a:rPr lang="en-US" sz="1400" dirty="0" err="1">
                <a:solidFill>
                  <a:schemeClr val="tx1"/>
                </a:solidFill>
              </a:rPr>
              <a:t>jenuh</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mengikuti</a:t>
            </a:r>
            <a:r>
              <a:rPr lang="en-US" sz="1400" dirty="0">
                <a:solidFill>
                  <a:schemeClr val="tx1"/>
                </a:solidFill>
              </a:rPr>
              <a:t> proses </a:t>
            </a:r>
            <a:r>
              <a:rPr lang="en-US" sz="1400" dirty="0" err="1">
                <a:solidFill>
                  <a:schemeClr val="tx1"/>
                </a:solidFill>
              </a:rPr>
              <a:t>kegiatan</a:t>
            </a:r>
            <a:r>
              <a:rPr lang="en-US" sz="1400" dirty="0">
                <a:solidFill>
                  <a:schemeClr val="tx1"/>
                </a:solidFill>
              </a:rPr>
              <a:t> </a:t>
            </a:r>
            <a:r>
              <a:rPr lang="en-US" sz="1400" dirty="0" err="1">
                <a:solidFill>
                  <a:schemeClr val="tx1"/>
                </a:solidFill>
              </a:rPr>
              <a:t>belajar</a:t>
            </a:r>
            <a:r>
              <a:rPr lang="en-US" sz="1400" dirty="0">
                <a:solidFill>
                  <a:schemeClr val="tx1"/>
                </a:solidFill>
              </a:rPr>
              <a:t> </a:t>
            </a:r>
            <a:r>
              <a:rPr lang="en-US" sz="1400" dirty="0" err="1">
                <a:solidFill>
                  <a:schemeClr val="tx1"/>
                </a:solidFill>
              </a:rPr>
              <a:t>mengajar</a:t>
            </a:r>
            <a:r>
              <a:rPr lang="en-US" sz="1400" dirty="0">
                <a:solidFill>
                  <a:schemeClr val="tx1"/>
                </a:solidFill>
              </a:rPr>
              <a:t>. </a:t>
            </a:r>
            <a:r>
              <a:rPr lang="en-US" sz="1400" dirty="0" err="1">
                <a:solidFill>
                  <a:schemeClr val="tx1"/>
                </a:solidFill>
              </a:rPr>
              <a:t>Penggunaan</a:t>
            </a:r>
            <a:r>
              <a:rPr lang="en-US" sz="1400" dirty="0">
                <a:solidFill>
                  <a:schemeClr val="tx1"/>
                </a:solidFill>
              </a:rPr>
              <a:t> media </a:t>
            </a:r>
            <a:r>
              <a:rPr lang="en-US" sz="1400" dirty="0" err="1">
                <a:solidFill>
                  <a:schemeClr val="tx1"/>
                </a:solidFill>
              </a:rPr>
              <a:t>sangat</a:t>
            </a:r>
            <a:r>
              <a:rPr lang="en-US" sz="1400" dirty="0">
                <a:solidFill>
                  <a:schemeClr val="tx1"/>
                </a:solidFill>
              </a:rPr>
              <a:t> </a:t>
            </a:r>
            <a:r>
              <a:rPr lang="en-US" sz="1400" dirty="0" err="1">
                <a:solidFill>
                  <a:schemeClr val="tx1"/>
                </a:solidFill>
              </a:rPr>
              <a:t>membantu</a:t>
            </a:r>
            <a:r>
              <a:rPr lang="en-US" sz="1400" dirty="0">
                <a:solidFill>
                  <a:schemeClr val="tx1"/>
                </a:solidFill>
              </a:rPr>
              <a:t> </a:t>
            </a:r>
            <a:r>
              <a:rPr lang="en-US" sz="1400" dirty="0" err="1">
                <a:solidFill>
                  <a:schemeClr val="tx1"/>
                </a:solidFill>
              </a:rPr>
              <a:t>dalam</a:t>
            </a:r>
            <a:r>
              <a:rPr lang="en-US" sz="1400" dirty="0">
                <a:solidFill>
                  <a:schemeClr val="tx1"/>
                </a:solidFill>
              </a:rPr>
              <a:t> proses </a:t>
            </a:r>
            <a:r>
              <a:rPr lang="en-US" sz="1400" dirty="0" err="1">
                <a:solidFill>
                  <a:schemeClr val="tx1"/>
                </a:solidFill>
              </a:rPr>
              <a:t>pembelajaran</a:t>
            </a:r>
            <a:r>
              <a:rPr lang="en-US" sz="1400" dirty="0">
                <a:solidFill>
                  <a:schemeClr val="tx1"/>
                </a:solidFill>
              </a:rPr>
              <a:t> agar </a:t>
            </a:r>
            <a:r>
              <a:rPr lang="en-US" sz="1400" dirty="0" err="1">
                <a:solidFill>
                  <a:schemeClr val="tx1"/>
                </a:solidFill>
              </a:rPr>
              <a:t>siswa</a:t>
            </a:r>
            <a:r>
              <a:rPr lang="en-US" sz="1400" dirty="0">
                <a:solidFill>
                  <a:schemeClr val="tx1"/>
                </a:solidFill>
              </a:rPr>
              <a:t> </a:t>
            </a:r>
            <a:r>
              <a:rPr lang="en-US" sz="1400" dirty="0" err="1">
                <a:solidFill>
                  <a:schemeClr val="tx1"/>
                </a:solidFill>
              </a:rPr>
              <a:t>lebih</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menerima</a:t>
            </a:r>
            <a:r>
              <a:rPr lang="en-US" sz="1400" dirty="0">
                <a:solidFill>
                  <a:schemeClr val="tx1"/>
                </a:solidFill>
              </a:rPr>
              <a:t> </a:t>
            </a:r>
            <a:r>
              <a:rPr lang="en-US" sz="1400" dirty="0" err="1">
                <a:solidFill>
                  <a:schemeClr val="tx1"/>
                </a:solidFill>
              </a:rPr>
              <a:t>materi</a:t>
            </a:r>
            <a:r>
              <a:rPr lang="en-US" sz="1400" dirty="0">
                <a:solidFill>
                  <a:schemeClr val="tx1"/>
                </a:solidFill>
              </a:rPr>
              <a:t> yang </a:t>
            </a:r>
            <a:r>
              <a:rPr lang="en-US" sz="1400" dirty="0" err="1">
                <a:solidFill>
                  <a:schemeClr val="tx1"/>
                </a:solidFill>
              </a:rPr>
              <a:t>disampaikan</a:t>
            </a:r>
            <a:r>
              <a:rPr lang="en-US" sz="1400" dirty="0">
                <a:solidFill>
                  <a:schemeClr val="tx1"/>
                </a:solidFill>
              </a:rPr>
              <a:t>.</a:t>
            </a:r>
          </a:p>
          <a:p>
            <a:r>
              <a:rPr lang="en-US" sz="1400" dirty="0">
                <a:solidFill>
                  <a:schemeClr val="tx1"/>
                </a:solidFill>
              </a:rPr>
              <a:t> </a:t>
            </a:r>
          </a:p>
          <a:p>
            <a:r>
              <a:rPr lang="en-US" sz="1400" dirty="0">
                <a:solidFill>
                  <a:schemeClr val="tx1"/>
                </a:solidFill>
              </a:rPr>
              <a:t>3. </a:t>
            </a:r>
            <a:r>
              <a:rPr lang="en-US" sz="1400" dirty="0" err="1">
                <a:solidFill>
                  <a:schemeClr val="tx1"/>
                </a:solidFill>
              </a:rPr>
              <a:t>Bagi</a:t>
            </a:r>
            <a:r>
              <a:rPr lang="en-US" sz="1400" dirty="0">
                <a:solidFill>
                  <a:schemeClr val="tx1"/>
                </a:solidFill>
              </a:rPr>
              <a:t> </a:t>
            </a:r>
            <a:r>
              <a:rPr lang="en-US" sz="1400" dirty="0" err="1" smtClean="0">
                <a:solidFill>
                  <a:schemeClr val="tx1"/>
                </a:solidFill>
              </a:rPr>
              <a:t>Peneliti</a:t>
            </a:r>
            <a:endParaRPr lang="en-US" sz="1400" dirty="0">
              <a:solidFill>
                <a:schemeClr val="tx1"/>
              </a:solidFill>
            </a:endParaRPr>
          </a:p>
          <a:p>
            <a:r>
              <a:rPr lang="en-US" sz="1400" dirty="0" err="1">
                <a:solidFill>
                  <a:schemeClr val="tx1"/>
                </a:solidFill>
              </a:rPr>
              <a:t>Sebagai</a:t>
            </a:r>
            <a:r>
              <a:rPr lang="en-US" sz="1400" dirty="0">
                <a:solidFill>
                  <a:schemeClr val="tx1"/>
                </a:solidFill>
              </a:rPr>
              <a:t> </a:t>
            </a:r>
            <a:r>
              <a:rPr lang="en-US" sz="1400" dirty="0" err="1">
                <a:solidFill>
                  <a:schemeClr val="tx1"/>
                </a:solidFill>
              </a:rPr>
              <a:t>bahan</a:t>
            </a:r>
            <a:r>
              <a:rPr lang="en-US" sz="1400" dirty="0">
                <a:solidFill>
                  <a:schemeClr val="tx1"/>
                </a:solidFill>
              </a:rPr>
              <a:t> </a:t>
            </a:r>
            <a:r>
              <a:rPr lang="en-US" sz="1400" dirty="0" err="1">
                <a:solidFill>
                  <a:schemeClr val="tx1"/>
                </a:solidFill>
              </a:rPr>
              <a:t>kajian</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dapat</a:t>
            </a:r>
            <a:r>
              <a:rPr lang="en-US" sz="1400" dirty="0">
                <a:solidFill>
                  <a:schemeClr val="tx1"/>
                </a:solidFill>
              </a:rPr>
              <a:t> </a:t>
            </a:r>
            <a:r>
              <a:rPr lang="en-US" sz="1400" dirty="0" err="1">
                <a:solidFill>
                  <a:schemeClr val="tx1"/>
                </a:solidFill>
              </a:rPr>
              <a:t>dimanfaatkan</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penulisan</a:t>
            </a:r>
            <a:r>
              <a:rPr lang="en-US" sz="1400" dirty="0">
                <a:solidFill>
                  <a:schemeClr val="tx1"/>
                </a:solidFill>
              </a:rPr>
              <a:t> </a:t>
            </a:r>
            <a:r>
              <a:rPr lang="en-US" sz="1400" dirty="0" err="1">
                <a:solidFill>
                  <a:schemeClr val="tx1"/>
                </a:solidFill>
              </a:rPr>
              <a:t>karya</a:t>
            </a:r>
            <a:r>
              <a:rPr lang="en-US" sz="1400" dirty="0">
                <a:solidFill>
                  <a:schemeClr val="tx1"/>
                </a:solidFill>
              </a:rPr>
              <a:t> </a:t>
            </a:r>
            <a:r>
              <a:rPr lang="en-US" sz="1400" dirty="0" err="1">
                <a:solidFill>
                  <a:schemeClr val="tx1"/>
                </a:solidFill>
              </a:rPr>
              <a:t>ilmiah</a:t>
            </a:r>
            <a:r>
              <a:rPr lang="en-US" sz="1400" dirty="0">
                <a:solidFill>
                  <a:schemeClr val="tx1"/>
                </a:solidFill>
              </a:rPr>
              <a:t> </a:t>
            </a:r>
            <a:r>
              <a:rPr lang="en-US" sz="1400" dirty="0" err="1">
                <a:solidFill>
                  <a:schemeClr val="tx1"/>
                </a:solidFill>
              </a:rPr>
              <a:t>selanjutnya</a:t>
            </a:r>
            <a:r>
              <a:rPr lang="en-US" sz="1400" dirty="0">
                <a:solidFill>
                  <a:schemeClr val="tx1"/>
                </a:solidFill>
              </a:rPr>
              <a:t>. </a:t>
            </a:r>
            <a:r>
              <a:rPr lang="en-US" sz="1400" dirty="0" err="1">
                <a:solidFill>
                  <a:schemeClr val="tx1"/>
                </a:solidFill>
              </a:rPr>
              <a:t>Mengingat</a:t>
            </a:r>
            <a:r>
              <a:rPr lang="en-US" sz="1400" dirty="0">
                <a:solidFill>
                  <a:schemeClr val="tx1"/>
                </a:solidFill>
              </a:rPr>
              <a:t> </a:t>
            </a:r>
            <a:r>
              <a:rPr lang="en-US" sz="1400" dirty="0" err="1">
                <a:solidFill>
                  <a:schemeClr val="tx1"/>
                </a:solidFill>
              </a:rPr>
              <a:t>peneliti</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masih</a:t>
            </a:r>
            <a:r>
              <a:rPr lang="en-US" sz="1400" dirty="0">
                <a:solidFill>
                  <a:schemeClr val="tx1"/>
                </a:solidFill>
              </a:rPr>
              <a:t> </a:t>
            </a:r>
            <a:r>
              <a:rPr lang="en-US" sz="1400" dirty="0" err="1">
                <a:solidFill>
                  <a:schemeClr val="tx1"/>
                </a:solidFill>
              </a:rPr>
              <a:t>sangat</a:t>
            </a:r>
            <a:r>
              <a:rPr lang="en-US" sz="1400" dirty="0">
                <a:solidFill>
                  <a:schemeClr val="tx1"/>
                </a:solidFill>
              </a:rPr>
              <a:t> </a:t>
            </a:r>
            <a:r>
              <a:rPr lang="en-US" sz="1400" dirty="0" err="1">
                <a:solidFill>
                  <a:schemeClr val="tx1"/>
                </a:solidFill>
              </a:rPr>
              <a:t>sederhana</a:t>
            </a:r>
            <a:r>
              <a:rPr lang="en-US" sz="1400" dirty="0">
                <a:solidFill>
                  <a:schemeClr val="tx1"/>
                </a:solidFill>
              </a:rPr>
              <a:t> </a:t>
            </a:r>
            <a:r>
              <a:rPr lang="en-US" sz="1400" dirty="0" err="1">
                <a:solidFill>
                  <a:schemeClr val="tx1"/>
                </a:solidFill>
              </a:rPr>
              <a:t>dan</a:t>
            </a:r>
            <a:r>
              <a:rPr lang="en-US" sz="1400" dirty="0">
                <a:solidFill>
                  <a:schemeClr val="tx1"/>
                </a:solidFill>
              </a:rPr>
              <a:t> </a:t>
            </a:r>
            <a:r>
              <a:rPr lang="en-US" sz="1400" dirty="0" err="1">
                <a:solidFill>
                  <a:schemeClr val="tx1"/>
                </a:solidFill>
              </a:rPr>
              <a:t>apa</a:t>
            </a:r>
            <a:r>
              <a:rPr lang="en-US" sz="1400" dirty="0">
                <a:solidFill>
                  <a:schemeClr val="tx1"/>
                </a:solidFill>
              </a:rPr>
              <a:t> yang </a:t>
            </a:r>
            <a:r>
              <a:rPr lang="en-US" sz="1400" dirty="0" err="1">
                <a:solidFill>
                  <a:schemeClr val="tx1"/>
                </a:solidFill>
              </a:rPr>
              <a:t>dihasilkan</a:t>
            </a:r>
            <a:r>
              <a:rPr lang="en-US" sz="1400" dirty="0">
                <a:solidFill>
                  <a:schemeClr val="tx1"/>
                </a:solidFill>
              </a:rPr>
              <a:t> </a:t>
            </a:r>
            <a:r>
              <a:rPr lang="en-US" sz="1400" dirty="0" err="1">
                <a:solidFill>
                  <a:schemeClr val="tx1"/>
                </a:solidFill>
              </a:rPr>
              <a:t>dari</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bukanlah</a:t>
            </a:r>
            <a:r>
              <a:rPr lang="en-US" sz="1400" dirty="0">
                <a:solidFill>
                  <a:schemeClr val="tx1"/>
                </a:solidFill>
              </a:rPr>
              <a:t> </a:t>
            </a:r>
            <a:r>
              <a:rPr lang="en-US" sz="1400" dirty="0" err="1">
                <a:solidFill>
                  <a:schemeClr val="tx1"/>
                </a:solidFill>
              </a:rPr>
              <a:t>akhir</a:t>
            </a:r>
            <a:r>
              <a:rPr lang="en-US" sz="1400" dirty="0">
                <a:solidFill>
                  <a:schemeClr val="tx1"/>
                </a:solidFill>
              </a:rPr>
              <a:t>, </a:t>
            </a:r>
            <a:r>
              <a:rPr lang="en-US" sz="1400" dirty="0" err="1">
                <a:solidFill>
                  <a:schemeClr val="tx1"/>
                </a:solidFill>
              </a:rPr>
              <a:t>sehingga</a:t>
            </a:r>
            <a:r>
              <a:rPr lang="en-US" sz="1400" dirty="0">
                <a:solidFill>
                  <a:schemeClr val="tx1"/>
                </a:solidFill>
              </a:rPr>
              <a:t> </a:t>
            </a:r>
            <a:r>
              <a:rPr lang="en-US" sz="1400" dirty="0" err="1">
                <a:solidFill>
                  <a:schemeClr val="tx1"/>
                </a:solidFill>
              </a:rPr>
              <a:t>perlu</a:t>
            </a:r>
            <a:r>
              <a:rPr lang="en-US" sz="1400" dirty="0">
                <a:solidFill>
                  <a:schemeClr val="tx1"/>
                </a:solidFill>
              </a:rPr>
              <a:t> </a:t>
            </a:r>
            <a:r>
              <a:rPr lang="en-US" sz="1400" dirty="0" err="1">
                <a:solidFill>
                  <a:schemeClr val="tx1"/>
                </a:solidFill>
              </a:rPr>
              <a:t>diadakan</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lebih</a:t>
            </a:r>
            <a:r>
              <a:rPr lang="en-US" sz="1400" dirty="0">
                <a:solidFill>
                  <a:schemeClr val="tx1"/>
                </a:solidFill>
              </a:rPr>
              <a:t> </a:t>
            </a:r>
            <a:r>
              <a:rPr lang="en-US" sz="1400" dirty="0" err="1">
                <a:solidFill>
                  <a:schemeClr val="tx1"/>
                </a:solidFill>
              </a:rPr>
              <a:t>lanjut</a:t>
            </a:r>
            <a:r>
              <a:rPr lang="en-US" sz="1400" dirty="0">
                <a:solidFill>
                  <a:schemeClr val="tx1"/>
                </a:solidFill>
              </a:rPr>
              <a:t> </a:t>
            </a:r>
            <a:r>
              <a:rPr lang="en-US" sz="1400" dirty="0" err="1">
                <a:solidFill>
                  <a:schemeClr val="tx1"/>
                </a:solidFill>
              </a:rPr>
              <a:t>guna</a:t>
            </a:r>
            <a:r>
              <a:rPr lang="en-US" sz="1400" dirty="0">
                <a:solidFill>
                  <a:schemeClr val="tx1"/>
                </a:solidFill>
              </a:rPr>
              <a:t> </a:t>
            </a:r>
            <a:r>
              <a:rPr lang="en-US" sz="1400" dirty="0" err="1">
                <a:solidFill>
                  <a:schemeClr val="tx1"/>
                </a:solidFill>
              </a:rPr>
              <a:t>memastikan</a:t>
            </a:r>
            <a:r>
              <a:rPr lang="en-US" sz="1400" dirty="0">
                <a:solidFill>
                  <a:schemeClr val="tx1"/>
                </a:solidFill>
              </a:rPr>
              <a:t> </a:t>
            </a:r>
            <a:r>
              <a:rPr lang="en-US" sz="1400" dirty="0" err="1">
                <a:solidFill>
                  <a:schemeClr val="tx1"/>
                </a:solidFill>
              </a:rPr>
              <a:t>bermanfaatnya</a:t>
            </a:r>
            <a:r>
              <a:rPr lang="en-US" sz="1400" dirty="0">
                <a:solidFill>
                  <a:schemeClr val="tx1"/>
                </a:solidFill>
              </a:rPr>
              <a:t> </a:t>
            </a:r>
            <a:r>
              <a:rPr lang="en-US" sz="1400" dirty="0" err="1">
                <a:solidFill>
                  <a:schemeClr val="tx1"/>
                </a:solidFill>
              </a:rPr>
              <a:t>penelitian</a:t>
            </a:r>
            <a:r>
              <a:rPr lang="en-US" sz="1400" dirty="0">
                <a:solidFill>
                  <a:schemeClr val="tx1"/>
                </a:solidFill>
              </a:rPr>
              <a:t> </a:t>
            </a:r>
            <a:r>
              <a:rPr lang="en-US" sz="1400" dirty="0" err="1">
                <a:solidFill>
                  <a:schemeClr val="tx1"/>
                </a:solidFill>
              </a:rPr>
              <a:t>ini</a:t>
            </a:r>
            <a:r>
              <a:rPr lang="en-US" sz="1400" dirty="0">
                <a:solidFill>
                  <a:schemeClr val="tx1"/>
                </a:solidFill>
              </a:rPr>
              <a:t> </a:t>
            </a:r>
            <a:r>
              <a:rPr lang="en-US" sz="1400" dirty="0" err="1">
                <a:solidFill>
                  <a:schemeClr val="tx1"/>
                </a:solidFill>
              </a:rPr>
              <a:t>khususnya</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meningkatkan</a:t>
            </a:r>
            <a:r>
              <a:rPr lang="en-US" sz="1400" dirty="0">
                <a:solidFill>
                  <a:schemeClr val="tx1"/>
                </a:solidFill>
              </a:rPr>
              <a:t> </a:t>
            </a:r>
            <a:r>
              <a:rPr lang="en-US" sz="1400" dirty="0" err="1">
                <a:solidFill>
                  <a:schemeClr val="tx1"/>
                </a:solidFill>
              </a:rPr>
              <a:t>hasil</a:t>
            </a:r>
            <a:r>
              <a:rPr lang="en-US" sz="1400" dirty="0">
                <a:solidFill>
                  <a:schemeClr val="tx1"/>
                </a:solidFill>
              </a:rPr>
              <a:t> </a:t>
            </a:r>
            <a:r>
              <a:rPr lang="en-US" sz="1400" dirty="0" err="1">
                <a:solidFill>
                  <a:schemeClr val="tx1"/>
                </a:solidFill>
              </a:rPr>
              <a:t>belajar</a:t>
            </a:r>
            <a:r>
              <a:rPr lang="en-US" sz="1400" dirty="0">
                <a:solidFill>
                  <a:schemeClr val="tx1"/>
                </a:solidFill>
              </a:rPr>
              <a:t> </a:t>
            </a:r>
            <a:r>
              <a:rPr lang="en-US" sz="1400" dirty="0" err="1">
                <a:solidFill>
                  <a:schemeClr val="tx1"/>
                </a:solidFill>
              </a:rPr>
              <a:t>siswa</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pembelajaran</a:t>
            </a:r>
            <a:r>
              <a:rPr lang="en-US" sz="1400" dirty="0">
                <a:solidFill>
                  <a:schemeClr val="tx1"/>
                </a:solidFill>
              </a:rPr>
              <a:t>.</a:t>
            </a:r>
          </a:p>
          <a:p>
            <a:pPr algn="just"/>
            <a:endParaRPr lang="en-US" sz="1400" b="1" i="1" dirty="0">
              <a:solidFill>
                <a:schemeClr val="tx1"/>
              </a:solidFill>
              <a:latin typeface="Times New Roman" panose="02020603050405020304" pitchFamily="18" charset="0"/>
              <a:cs typeface="Times New Roman" panose="02020603050405020304" pitchFamily="18" charset="0"/>
            </a:endParaRPr>
          </a:p>
          <a:p>
            <a:pPr algn="just"/>
            <a:endParaRPr lang="en-US" sz="1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755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63868" y="1107827"/>
            <a:ext cx="5962679" cy="817382"/>
          </a:xfrm>
        </p:spPr>
        <p:txBody>
          <a:bodyPr>
            <a:normAutofit fontScale="85000" lnSpcReduction="10000"/>
          </a:bodyPr>
          <a:lstStyle/>
          <a:p>
            <a:pPr algn="ctr"/>
            <a:r>
              <a:rPr lang="id-ID" sz="4000" smtClean="0">
                <a:solidFill>
                  <a:srgbClr val="FF0000"/>
                </a:solidFill>
              </a:rPr>
              <a:t>SEKIAN &amp; TERIMAKASIH</a:t>
            </a:r>
            <a:endParaRPr lang="en-US" sz="4000" dirty="0">
              <a:solidFill>
                <a:srgbClr val="FF0000"/>
              </a:solidFill>
            </a:endParaRPr>
          </a:p>
        </p:txBody>
      </p:sp>
    </p:spTree>
    <p:extLst>
      <p:ext uri="{BB962C8B-B14F-4D97-AF65-F5344CB8AC3E}">
        <p14:creationId xmlns:p14="http://schemas.microsoft.com/office/powerpoint/2010/main" val="269232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735</TotalTime>
  <Words>1080</Words>
  <Application>Microsoft Office PowerPoint</Application>
  <PresentationFormat>Custom</PresentationFormat>
  <Paragraphs>108</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Angles</vt:lpstr>
      <vt:lpstr>PowerPoint Presentation</vt:lpstr>
      <vt:lpstr>PowerPoint Presentation</vt:lpstr>
      <vt:lpstr>Latar belakang masalah</vt:lpstr>
      <vt:lpstr>1. Bagaimana proses belajar matematika bangun ruang melalui media benda konkret   2. Apakah media konkret dapat meningkatkan hasil belajar matematika bangun ruang pada siswa kelas VI MI Al Ishlah Bobos?  </vt:lpstr>
      <vt:lpstr>TUJUAN PENELITIAN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UPAYA MENINGKATKAN HASIL BELAJAR SISWA MELALUI STRATEGI PEMBELAJARAN DISCOVERY LEARNING PADA MATA PELAJARAN IPA DI KELAS IV MIS AL-ISHLAH BOBOS KECAMATAN DUKUPUNTANG KABUPATEN CIREBON</dc:title>
  <dc:creator>ASUS</dc:creator>
  <cp:lastModifiedBy>AXIO</cp:lastModifiedBy>
  <cp:revision>83</cp:revision>
  <cp:lastPrinted>2022-07-18T04:57:22Z</cp:lastPrinted>
  <dcterms:created xsi:type="dcterms:W3CDTF">2022-04-15T12:40:32Z</dcterms:created>
  <dcterms:modified xsi:type="dcterms:W3CDTF">2008-12-31T17:36:55Z</dcterms:modified>
</cp:coreProperties>
</file>